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8" r:id="rId2"/>
    <p:sldId id="279" r:id="rId3"/>
    <p:sldId id="275" r:id="rId4"/>
    <p:sldId id="276" r:id="rId5"/>
    <p:sldId id="271" r:id="rId6"/>
    <p:sldId id="272" r:id="rId7"/>
    <p:sldId id="273" r:id="rId8"/>
    <p:sldId id="261" r:id="rId9"/>
    <p:sldId id="277" r:id="rId10"/>
    <p:sldId id="262" r:id="rId11"/>
    <p:sldId id="263" r:id="rId12"/>
    <p:sldId id="264"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4" autoAdjust="0"/>
    <p:restoredTop sz="94660"/>
  </p:normalViewPr>
  <p:slideViewPr>
    <p:cSldViewPr showGuides="1">
      <p:cViewPr>
        <p:scale>
          <a:sx n="100" d="100"/>
          <a:sy n="100" d="100"/>
        </p:scale>
        <p:origin x="-282"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399C5-1DD2-4BCD-A700-DD38A1B4D973}" type="datetimeFigureOut">
              <a:rPr lang="en-US" smtClean="0"/>
              <a:pPr/>
              <a:t>4/21/2016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A96CF-F7C6-49C7-8453-969307D6A4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BB5883-A239-4559-95B6-F77632234186}"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Introduction to SAP FI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p:nvPr>
        </p:nvSpPr>
        <p:spPr>
          <a:ln/>
        </p:spPr>
      </p:sp>
      <p:sp>
        <p:nvSpPr>
          <p:cNvPr id="5125"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Introduction to SAP FI</a:t>
            </a:r>
            <a:endParaRPr lang="en-US"/>
          </a:p>
        </p:txBody>
      </p:sp>
      <p:sp>
        <p:nvSpPr>
          <p:cNvPr id="5" name="Slide Number Placeholder 4"/>
          <p:cNvSpPr>
            <a:spLocks noGrp="1"/>
          </p:cNvSpPr>
          <p:nvPr>
            <p:ph type="sldNum" sz="quarter" idx="11"/>
          </p:nvPr>
        </p:nvSpPr>
        <p:spPr/>
        <p:txBody>
          <a:bodyPr/>
          <a:lstStyle/>
          <a:p>
            <a:fld id="{46BB5883-A239-4559-95B6-F7763223418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noFill/>
          <a:ln/>
        </p:spPr>
        <p:txBody>
          <a:bodyPr/>
          <a:lstStyle/>
          <a:p>
            <a:r>
              <a:rPr lang="en-US" dirty="0"/>
              <a:t>All postings in FI-AR are also recorded simultaneously in FI-GL. </a:t>
            </a:r>
          </a:p>
          <a:p>
            <a:r>
              <a:rPr lang="en-US" dirty="0"/>
              <a:t>The components of FI-AR are closely integrated with components of SD and MM which, when properly configured, support an automated Sales Cycle.</a:t>
            </a:r>
          </a:p>
          <a:p>
            <a:r>
              <a:rPr lang="en-US" dirty="0"/>
              <a:t>The FI-AR sub-module contains the following features:   </a:t>
            </a:r>
          </a:p>
          <a:p>
            <a:pPr lvl="1"/>
            <a:r>
              <a:rPr lang="en-US" dirty="0"/>
              <a:t>A component to control customer credit exposure (Credit Management)</a:t>
            </a:r>
          </a:p>
          <a:p>
            <a:pPr lvl="1"/>
            <a:r>
              <a:rPr lang="en-US" dirty="0"/>
              <a:t>A reporting function to monitor customer activity</a:t>
            </a:r>
          </a:p>
          <a:p>
            <a:pPr lvl="1"/>
            <a:r>
              <a:rPr lang="en-US" dirty="0"/>
              <a:t>Incoming Payment processing (electronic or manual)</a:t>
            </a:r>
          </a:p>
          <a:p>
            <a:pPr lvl="1"/>
            <a:r>
              <a:rPr lang="en-US" dirty="0"/>
              <a:t>A component to monitor past due customer invoices (Dunning)</a:t>
            </a:r>
          </a:p>
          <a:p>
            <a:pPr>
              <a:buFontTx/>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noFill/>
          <a:ln/>
        </p:spPr>
        <p:txBody>
          <a:bodyPr/>
          <a:lstStyle/>
          <a:p>
            <a:r>
              <a:rPr lang="en-US"/>
              <a:t>All postings in FI-AP are also recorded simultaneously in FI-GL. </a:t>
            </a:r>
          </a:p>
          <a:p>
            <a:r>
              <a:rPr lang="en-US"/>
              <a:t>The components of FI-AP are closely integrated with components of MM which, when properly configured, support an automated Procurement Cycle.</a:t>
            </a:r>
          </a:p>
          <a:p>
            <a:r>
              <a:rPr lang="en-US"/>
              <a:t>The sub-module contains the following features:   </a:t>
            </a:r>
          </a:p>
          <a:p>
            <a:pPr lvl="1"/>
            <a:r>
              <a:rPr lang="en-US"/>
              <a:t>A reporting function to monitor vendor activity</a:t>
            </a:r>
          </a:p>
          <a:p>
            <a:pPr lvl="1"/>
            <a:r>
              <a:rPr lang="en-US"/>
              <a:t>An Outgoing Payment program, which supports all of the standard Payment Methods (including checks and wire transfers) in printed form as well as in electronic form (data medium exchange on diskette and data transmission)</a:t>
            </a:r>
          </a:p>
          <a:p>
            <a:pPr lvl="1"/>
            <a:r>
              <a:rPr lang="en-US"/>
              <a:t>Balance confirmations, account statements and other forms of correspondence with vendors to support business requirements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xfrm>
            <a:off x="661988" y="750888"/>
            <a:ext cx="5534025" cy="4151312"/>
          </a:xfrm>
          <a:prstGeom prst="rect">
            <a:avLst/>
          </a:prstGeom>
          <a:noFill/>
          <a:ln cap="flat">
            <a:solidFill>
              <a:schemeClr val="tx1"/>
            </a:solidFill>
            <a:miter lim="800000"/>
            <a:headEnd/>
            <a:tailEnd/>
          </a:ln>
        </p:spPr>
      </p:sp>
      <p:sp>
        <p:nvSpPr>
          <p:cNvPr id="57347" name="Rectangle 3"/>
          <p:cNvSpPr>
            <a:spLocks noGrp="1" noChangeArrowheads="1"/>
          </p:cNvSpPr>
          <p:nvPr>
            <p:ph type="body" idx="1"/>
          </p:nvPr>
        </p:nvSpPr>
        <p:spPr bwMode="auto">
          <a:xfrm>
            <a:off x="660400" y="5029754"/>
            <a:ext cx="5524500" cy="3668352"/>
          </a:xfrm>
          <a:prstGeom prst="rect">
            <a:avLst/>
          </a:prstGeom>
          <a:noFill/>
          <a:ln>
            <a:miter lim="800000"/>
            <a:headEnd/>
            <a:tailEnd/>
          </a:ln>
        </p:spPr>
        <p:txBody>
          <a:bodyPr lIns="92068" tIns="46034" rIns="92068" bIns="46034"/>
          <a:lstStyle/>
          <a:p>
            <a:r>
              <a:rPr lang="en-US" sz="1000" b="1"/>
              <a:t>Special Purpose Ledger (FI-SL)</a:t>
            </a:r>
            <a:r>
              <a:rPr lang="en-US" sz="1000"/>
              <a:t> - Collects data and provides summary information from multiple applications at a level of detail that the user defines. </a:t>
            </a:r>
          </a:p>
          <a:p>
            <a:r>
              <a:rPr lang="en-US" sz="1000" b="1"/>
              <a:t>Funds Management (FI-FM)</a:t>
            </a:r>
            <a:r>
              <a:rPr lang="en-US" sz="1000"/>
              <a:t> - Supports financial checking and control using budgeting techniques.</a:t>
            </a:r>
          </a:p>
          <a:p>
            <a:r>
              <a:rPr lang="en-US" sz="1000" b="1"/>
              <a:t>Cash Management (TR-CM)</a:t>
            </a:r>
            <a:r>
              <a:rPr lang="en-US" sz="1000"/>
              <a:t> - Ensures an optimum amount of liquidity to meet required payments as they come due.  TR-CM also monitors cash inflows and outflows.</a:t>
            </a:r>
          </a:p>
          <a:p>
            <a:r>
              <a:rPr lang="en-US" sz="1000" b="1"/>
              <a:t>Integration</a:t>
            </a:r>
            <a:r>
              <a:rPr lang="en-US" sz="1000"/>
              <a:t> - The process by which data entered in one module is used by or updates other modules.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Header Placeholder 3"/>
          <p:cNvSpPr>
            <a:spLocks noGrp="1"/>
          </p:cNvSpPr>
          <p:nvPr>
            <p:ph type="hdr" sz="quarter" idx="10"/>
          </p:nvPr>
        </p:nvSpPr>
        <p:spPr/>
        <p:txBody>
          <a:bodyPr/>
          <a:lstStyle/>
          <a:p>
            <a:r>
              <a:rPr lang="en-US" smtClean="0"/>
              <a:t>Introduction to SAP FI</a:t>
            </a:r>
            <a:endParaRPr lang="en-US"/>
          </a:p>
        </p:txBody>
      </p:sp>
      <p:sp>
        <p:nvSpPr>
          <p:cNvPr id="5" name="Slide Number Placeholder 4"/>
          <p:cNvSpPr>
            <a:spLocks noGrp="1"/>
          </p:cNvSpPr>
          <p:nvPr>
            <p:ph type="sldNum" sz="quarter" idx="11"/>
          </p:nvPr>
        </p:nvSpPr>
        <p:spPr/>
        <p:txBody>
          <a:bodyPr/>
          <a:lstStyle/>
          <a:p>
            <a:fld id="{46BB5883-A239-4559-95B6-F7763223418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37DCE-9CD9-4338-8C8F-99659855E35B}" type="datetime4">
              <a:rPr lang="en-US" smtClean="0"/>
              <a:pPr/>
              <a:t>April 21, 2016</a:t>
            </a:fld>
            <a:endParaRPr lang="en-US"/>
          </a:p>
        </p:txBody>
      </p:sp>
      <p:sp>
        <p:nvSpPr>
          <p:cNvPr id="5" name="Footer Placeholder 4"/>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CC895-7DC3-46D4-A5A2-9A6909B686E3}" type="datetime4">
              <a:rPr lang="en-US" smtClean="0"/>
              <a:pPr/>
              <a:t>April 21, 2016</a:t>
            </a:fld>
            <a:endParaRPr lang="en-US"/>
          </a:p>
        </p:txBody>
      </p:sp>
      <p:sp>
        <p:nvSpPr>
          <p:cNvPr id="5" name="Footer Placeholder 4"/>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4A31A-B9DB-40EA-AA95-57853B78A91D}" type="datetime4">
              <a:rPr lang="en-US" smtClean="0"/>
              <a:pPr/>
              <a:t>April 21, 2016</a:t>
            </a:fld>
            <a:endParaRPr lang="en-US"/>
          </a:p>
        </p:txBody>
      </p:sp>
      <p:sp>
        <p:nvSpPr>
          <p:cNvPr id="5" name="Footer Placeholder 4"/>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FEC84-BC4C-4743-A758-B0D03B5FE8C1}" type="datetime4">
              <a:rPr lang="en-US" smtClean="0"/>
              <a:pPr/>
              <a:t>April 21, 2016</a:t>
            </a:fld>
            <a:endParaRPr lang="en-US"/>
          </a:p>
        </p:txBody>
      </p:sp>
      <p:sp>
        <p:nvSpPr>
          <p:cNvPr id="5" name="Footer Placeholder 4"/>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9508-C106-4AB8-B278-54BE8CD0B707}" type="datetime4">
              <a:rPr lang="en-US" smtClean="0"/>
              <a:pPr/>
              <a:t>April 21, 2016</a:t>
            </a:fld>
            <a:endParaRPr lang="en-US"/>
          </a:p>
        </p:txBody>
      </p:sp>
      <p:sp>
        <p:nvSpPr>
          <p:cNvPr id="5" name="Footer Placeholder 4"/>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4E6F42-0CCE-4F3C-A39E-70EC648CB6C1}" type="datetime4">
              <a:rPr lang="en-US" smtClean="0"/>
              <a:pPr/>
              <a:t>April 21, 2016</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sp>
        <p:nvSpPr>
          <p:cNvPr id="7" name="Slide Number Placeholder 6"/>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BB66D-D8D0-4E5F-9DF7-843873680073}" type="datetime4">
              <a:rPr lang="en-US" smtClean="0"/>
              <a:pPr/>
              <a:t>April 21, 2016</a:t>
            </a:fld>
            <a:endParaRPr lang="en-US"/>
          </a:p>
        </p:txBody>
      </p:sp>
      <p:sp>
        <p:nvSpPr>
          <p:cNvPr id="8" name="Footer Placeholder 7"/>
          <p:cNvSpPr>
            <a:spLocks noGrp="1"/>
          </p:cNvSpPr>
          <p:nvPr>
            <p:ph type="ftr" sz="quarter" idx="11"/>
          </p:nvPr>
        </p:nvSpPr>
        <p:spPr/>
        <p:txBody>
          <a:bodyPr/>
          <a:lstStyle/>
          <a:p>
            <a:r>
              <a:rPr lang="en-US" smtClean="0"/>
              <a:t>MAHESSUNDARAM , akshayaa_mahes@yahoo.com</a:t>
            </a:r>
            <a:endParaRPr lang="en-US"/>
          </a:p>
        </p:txBody>
      </p:sp>
      <p:sp>
        <p:nvSpPr>
          <p:cNvPr id="9" name="Slide Number Placeholder 8"/>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3F8C0-FCCF-440A-B321-508B832B3DC0}" type="datetime4">
              <a:rPr lang="en-US" smtClean="0"/>
              <a:pPr/>
              <a:t>April 21, 2016</a:t>
            </a:fld>
            <a:endParaRPr lang="en-US"/>
          </a:p>
        </p:txBody>
      </p:sp>
      <p:sp>
        <p:nvSpPr>
          <p:cNvPr id="4" name="Footer Placeholder 3"/>
          <p:cNvSpPr>
            <a:spLocks noGrp="1"/>
          </p:cNvSpPr>
          <p:nvPr>
            <p:ph type="ftr" sz="quarter" idx="11"/>
          </p:nvPr>
        </p:nvSpPr>
        <p:spPr/>
        <p:txBody>
          <a:bodyPr/>
          <a:lstStyle/>
          <a:p>
            <a:r>
              <a:rPr lang="en-US" smtClean="0"/>
              <a:t>MAHESSUNDARAM , akshayaa_mahes@yahoo.com</a:t>
            </a:r>
            <a:endParaRPr lang="en-US"/>
          </a:p>
        </p:txBody>
      </p:sp>
      <p:sp>
        <p:nvSpPr>
          <p:cNvPr id="5" name="Slide Number Placeholder 4"/>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5E131-9DE9-4088-93E7-26D7C0C7FE82}" type="datetime4">
              <a:rPr lang="en-US" smtClean="0"/>
              <a:pPr/>
              <a:t>April 21, 2016</a:t>
            </a:fld>
            <a:endParaRPr lang="en-US"/>
          </a:p>
        </p:txBody>
      </p:sp>
      <p:sp>
        <p:nvSpPr>
          <p:cNvPr id="3" name="Footer Placeholder 2"/>
          <p:cNvSpPr>
            <a:spLocks noGrp="1"/>
          </p:cNvSpPr>
          <p:nvPr>
            <p:ph type="ftr" sz="quarter" idx="11"/>
          </p:nvPr>
        </p:nvSpPr>
        <p:spPr/>
        <p:txBody>
          <a:bodyPr/>
          <a:lstStyle/>
          <a:p>
            <a:r>
              <a:rPr lang="en-US" smtClean="0"/>
              <a:t>MAHESSUNDARAM , akshayaa_mahes@yahoo.com</a:t>
            </a:r>
            <a:endParaRPr lang="en-US"/>
          </a:p>
        </p:txBody>
      </p:sp>
      <p:sp>
        <p:nvSpPr>
          <p:cNvPr id="4" name="Slide Number Placeholder 3"/>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E1A78-2559-4D81-8266-A23741214E76}" type="datetime4">
              <a:rPr lang="en-US" smtClean="0"/>
              <a:pPr/>
              <a:t>April 21, 2016</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sp>
        <p:nvSpPr>
          <p:cNvPr id="7" name="Slide Number Placeholder 6"/>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6AEE2-8B69-4886-9594-B68E44E01954}" type="datetime4">
              <a:rPr lang="en-US" smtClean="0"/>
              <a:pPr/>
              <a:t>April 21, 2016</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sp>
        <p:nvSpPr>
          <p:cNvPr id="7" name="Slide Number Placeholder 6"/>
          <p:cNvSpPr>
            <a:spLocks noGrp="1"/>
          </p:cNvSpPr>
          <p:nvPr>
            <p:ph type="sldNum" sz="quarter" idx="12"/>
          </p:nvPr>
        </p:nvSpPr>
        <p:spPr/>
        <p:txBody>
          <a:bodyPr/>
          <a:lstStyle/>
          <a:p>
            <a:fld id="{4D5919E0-169A-407C-B0F4-2751FDE505E3}"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8610B-18BB-4BB0-96A1-010AA9563191}" type="datetime4">
              <a:rPr lang="en-US" smtClean="0"/>
              <a:pPr/>
              <a:t>April 21, 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MAHESSUNDARAM , akshayaa_mahes@yahoo.com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919E0-169A-407C-B0F4-2751FDE505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smahes@wepl.com" TargetMode="External"/><Relationship Id="rId4" Type="http://schemas.openxmlformats.org/officeDocument/2006/relationships/hyperlink" Target="mailto:Akshayaa_mahes@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audio" Target="../media/audio8.wav"/><Relationship Id="rId1" Type="http://schemas.openxmlformats.org/officeDocument/2006/relationships/tags" Target="../tags/tag1.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3.png"/><Relationship Id="rId4" Type="http://schemas.openxmlformats.org/officeDocument/2006/relationships/image" Target="../media/image8.wmf"/><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SAP FICO </a:t>
            </a:r>
            <a:br>
              <a:rPr lang="en-US" dirty="0" smtClean="0"/>
            </a:br>
            <a:endParaRPr lang="en-US" dirty="0"/>
          </a:p>
        </p:txBody>
      </p:sp>
      <p:sp>
        <p:nvSpPr>
          <p:cNvPr id="3" name="Subtitle 2"/>
          <p:cNvSpPr>
            <a:spLocks noGrp="1"/>
          </p:cNvSpPr>
          <p:nvPr>
            <p:ph type="subTitle" idx="1"/>
          </p:nvPr>
        </p:nvSpPr>
        <p:spPr/>
        <p:txBody>
          <a:bodyPr/>
          <a:lstStyle/>
          <a:p>
            <a:r>
              <a:rPr lang="en-US" dirty="0" err="1" smtClean="0"/>
              <a:t>Maheswaran</a:t>
            </a:r>
            <a:r>
              <a:rPr lang="en-US" dirty="0" smtClean="0"/>
              <a:t> </a:t>
            </a:r>
            <a:r>
              <a:rPr lang="en-US" dirty="0" err="1" smtClean="0"/>
              <a:t>Sundaram</a:t>
            </a:r>
            <a:r>
              <a:rPr lang="en-US" dirty="0" smtClean="0"/>
              <a:t> 	</a:t>
            </a:r>
          </a:p>
          <a:p>
            <a:r>
              <a:rPr lang="en-US" dirty="0" smtClean="0">
                <a:hlinkClick r:id="rId4"/>
              </a:rPr>
              <a:t>Akshayaa_mahes@yahoo.com</a:t>
            </a:r>
            <a:r>
              <a:rPr lang="en-US" dirty="0" smtClean="0"/>
              <a:t>	</a:t>
            </a:r>
          </a:p>
          <a:p>
            <a:r>
              <a:rPr lang="en-US" dirty="0" smtClean="0">
                <a:hlinkClick r:id="rId5"/>
              </a:rPr>
              <a:t>ssmahes@wepl.com</a:t>
            </a:r>
            <a:endParaRPr lang="en-US" dirty="0" smtClean="0"/>
          </a:p>
          <a:p>
            <a:endParaRPr lang="en-US" dirty="0"/>
          </a:p>
        </p:txBody>
      </p:sp>
      <p:sp>
        <p:nvSpPr>
          <p:cNvPr id="6" name="Date Placeholder 5"/>
          <p:cNvSpPr>
            <a:spLocks noGrp="1"/>
          </p:cNvSpPr>
          <p:nvPr>
            <p:ph type="dt" sz="half" idx="10"/>
          </p:nvPr>
        </p:nvSpPr>
        <p:spPr/>
        <p:txBody>
          <a:bodyPr/>
          <a:lstStyle/>
          <a:p>
            <a:r>
              <a:rPr lang="en-US" smtClean="0"/>
              <a:t>4/4/2016</a:t>
            </a:r>
            <a:endParaRPr lang="en-US"/>
          </a:p>
        </p:txBody>
      </p:sp>
      <p:sp>
        <p:nvSpPr>
          <p:cNvPr id="9" name="Footer Placeholder 8"/>
          <p:cNvSpPr>
            <a:spLocks noGrp="1"/>
          </p:cNvSpPr>
          <p:nvPr>
            <p:ph type="ftr" sz="quarter" idx="11"/>
          </p:nvPr>
        </p:nvSpPr>
        <p:spPr/>
        <p:txBody>
          <a:bodyPr/>
          <a:lstStyle/>
          <a:p>
            <a:r>
              <a:rPr lang="en-US" smtClean="0"/>
              <a:t>MAHESSUNDARAM - akshayaa_mahes@yahoo.com</a:t>
            </a:r>
            <a:endParaRPr lang="en-US"/>
          </a:p>
        </p:txBody>
      </p:sp>
      <p:sp>
        <p:nvSpPr>
          <p:cNvPr id="8" name="Slide Number Placeholder 7"/>
          <p:cNvSpPr>
            <a:spLocks noGrp="1"/>
          </p:cNvSpPr>
          <p:nvPr>
            <p:ph type="sldNum" sz="quarter" idx="12"/>
          </p:nvPr>
        </p:nvSpPr>
        <p:spPr/>
        <p:txBody>
          <a:bodyPr/>
          <a:lstStyle/>
          <a:p>
            <a:fld id="{BEA4417E-4E1F-4152-9EFF-BE832A2E6B34}" type="slidenum">
              <a:rPr lang="en-US" smtClean="0"/>
              <a:pPr/>
              <a:t>1</a:t>
            </a:fld>
            <a:endParaRPr lang="en-US"/>
          </a:p>
        </p:txBody>
      </p:sp>
    </p:spTree>
  </p:cSld>
  <p:clrMapOvr>
    <a:masterClrMapping/>
  </p:clrMapOvr>
  <p:transition spd="med" advClick="0" advTm="1763">
    <p:wipe dir="r"/>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86A1BD7D-98F7-4311-817D-B361771CF23D}" type="datetime4">
              <a:rPr lang="en-US" smtClean="0"/>
              <a:pPr/>
              <a:t>April 21, 2016</a:t>
            </a:fld>
            <a:endParaRPr lang="en-US"/>
          </a:p>
        </p:txBody>
      </p:sp>
      <p:sp>
        <p:nvSpPr>
          <p:cNvPr id="7" name="Footer Placeholder 6"/>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BEA4417E-4E1F-4152-9EFF-BE832A2E6B34}" type="slidenum">
              <a:rPr lang="en-US" smtClean="0"/>
              <a:pPr/>
              <a:t>10</a:t>
            </a:fld>
            <a:endParaRPr lang="en-US"/>
          </a:p>
        </p:txBody>
      </p:sp>
      <p:pic>
        <p:nvPicPr>
          <p:cNvPr id="26626" name="Picture 2"/>
          <p:cNvPicPr>
            <a:picLocks noChangeAspect="1" noChangeArrowheads="1"/>
          </p:cNvPicPr>
          <p:nvPr/>
        </p:nvPicPr>
        <p:blipFill>
          <a:blip r:embed="rId3" cstate="print"/>
          <a:srcRect/>
          <a:stretch>
            <a:fillRect/>
          </a:stretch>
        </p:blipFill>
        <p:spPr bwMode="auto">
          <a:xfrm>
            <a:off x="552450" y="-533400"/>
            <a:ext cx="13011150" cy="7315200"/>
          </a:xfrm>
          <a:prstGeom prst="rect">
            <a:avLst/>
          </a:prstGeom>
          <a:noFill/>
          <a:ln w="9525">
            <a:noFill/>
            <a:miter lim="800000"/>
            <a:headEnd/>
            <a:tailEnd/>
          </a:ln>
        </p:spPr>
      </p:pic>
      <p:pic>
        <p:nvPicPr>
          <p:cNvPr id="8"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ransition advTm="10481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27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CO Reporting </a:t>
            </a:r>
          </a:p>
          <a:p>
            <a:r>
              <a:rPr lang="en-US" dirty="0" smtClean="0"/>
              <a:t>Internal Management reporting</a:t>
            </a:r>
          </a:p>
          <a:p>
            <a:r>
              <a:rPr lang="en-US" dirty="0" smtClean="0"/>
              <a:t>Reports by cost centers or other cost “objects” and cost elements</a:t>
            </a:r>
          </a:p>
          <a:p>
            <a:r>
              <a:rPr lang="en-US" dirty="0" smtClean="0"/>
              <a:t>Cost Centers</a:t>
            </a:r>
          </a:p>
          <a:p>
            <a:r>
              <a:rPr lang="en-US" dirty="0" smtClean="0"/>
              <a:t>Orders and Projects</a:t>
            </a:r>
          </a:p>
          <a:p>
            <a:r>
              <a:rPr lang="en-US" dirty="0" smtClean="0"/>
              <a:t>Budget/Plan</a:t>
            </a:r>
          </a:p>
          <a:p>
            <a:r>
              <a:rPr lang="en-US" dirty="0" smtClean="0"/>
              <a:t>Actual </a:t>
            </a:r>
            <a:r>
              <a:rPr lang="en-US" dirty="0" err="1" smtClean="0"/>
              <a:t>vs</a:t>
            </a:r>
            <a:r>
              <a:rPr lang="en-US" dirty="0" smtClean="0"/>
              <a:t> plan</a:t>
            </a:r>
          </a:p>
          <a:p>
            <a:endParaRPr lang="en-US" dirty="0"/>
          </a:p>
        </p:txBody>
      </p:sp>
      <p:sp>
        <p:nvSpPr>
          <p:cNvPr id="4" name="Date Placeholder 3"/>
          <p:cNvSpPr>
            <a:spLocks noGrp="1"/>
          </p:cNvSpPr>
          <p:nvPr>
            <p:ph type="dt" sz="half" idx="10"/>
          </p:nvPr>
        </p:nvSpPr>
        <p:spPr/>
        <p:txBody>
          <a:bodyPr/>
          <a:lstStyle/>
          <a:p>
            <a:fld id="{6D736FD3-DB16-4E21-BB9E-32AF31DC5D1F}" type="datetime4">
              <a:rPr lang="en-US" smtClean="0"/>
              <a:pPr/>
              <a:t>April 21, 2016</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sp>
        <p:nvSpPr>
          <p:cNvPr id="5" name="Slide Number Placeholder 4"/>
          <p:cNvSpPr>
            <a:spLocks noGrp="1"/>
          </p:cNvSpPr>
          <p:nvPr>
            <p:ph type="sldNum" sz="quarter" idx="12"/>
          </p:nvPr>
        </p:nvSpPr>
        <p:spPr/>
        <p:txBody>
          <a:bodyPr/>
          <a:lstStyle/>
          <a:p>
            <a:fld id="{BEA4417E-4E1F-4152-9EFF-BE832A2E6B34}" type="slidenum">
              <a:rPr lang="en-US" smtClean="0"/>
              <a:pPr/>
              <a:t>11</a:t>
            </a:fld>
            <a:endParaRPr lang="en-US"/>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4419600" y="3276600"/>
            <a:ext cx="304800" cy="304800"/>
          </a:xfrm>
          <a:prstGeom prst="rect">
            <a:avLst/>
          </a:prstGeom>
        </p:spPr>
      </p:pic>
    </p:spTree>
  </p:cSld>
  <p:clrMapOvr>
    <a:masterClrMapping/>
  </p:clrMapOvr>
  <p:transition advTm="2931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SAP FI</a:t>
            </a:r>
            <a:endParaRPr lang="en-US" dirty="0"/>
          </a:p>
        </p:txBody>
      </p:sp>
      <p:sp>
        <p:nvSpPr>
          <p:cNvPr id="3" name="Content Placeholder 2"/>
          <p:cNvSpPr>
            <a:spLocks noGrp="1"/>
          </p:cNvSpPr>
          <p:nvPr>
            <p:ph idx="1"/>
          </p:nvPr>
        </p:nvSpPr>
        <p:spPr/>
        <p:txBody>
          <a:bodyPr/>
          <a:lstStyle/>
          <a:p>
            <a:pPr lvl="5"/>
            <a:r>
              <a:rPr lang="en-US" dirty="0" smtClean="0"/>
              <a:t>Internal Accounting – Controlling</a:t>
            </a:r>
          </a:p>
          <a:p>
            <a:pPr lvl="5"/>
            <a:endParaRPr lang="en-US" dirty="0"/>
          </a:p>
        </p:txBody>
      </p:sp>
      <p:sp>
        <p:nvSpPr>
          <p:cNvPr id="25" name="Date Placeholder 24"/>
          <p:cNvSpPr>
            <a:spLocks noGrp="1"/>
          </p:cNvSpPr>
          <p:nvPr>
            <p:ph type="dt" sz="half" idx="10"/>
          </p:nvPr>
        </p:nvSpPr>
        <p:spPr/>
        <p:txBody>
          <a:bodyPr/>
          <a:lstStyle/>
          <a:p>
            <a:fld id="{DD5AF91B-D20C-4AA8-A0F3-2DA2831CD899}" type="datetime4">
              <a:rPr lang="en-US" smtClean="0"/>
              <a:pPr/>
              <a:t>April 21, 2016</a:t>
            </a:fld>
            <a:endParaRPr lang="en-US"/>
          </a:p>
        </p:txBody>
      </p:sp>
      <p:sp>
        <p:nvSpPr>
          <p:cNvPr id="27" name="Footer Placeholder 26"/>
          <p:cNvSpPr>
            <a:spLocks noGrp="1"/>
          </p:cNvSpPr>
          <p:nvPr>
            <p:ph type="ftr" sz="quarter" idx="11"/>
          </p:nvPr>
        </p:nvSpPr>
        <p:spPr/>
        <p:txBody>
          <a:bodyPr/>
          <a:lstStyle/>
          <a:p>
            <a:r>
              <a:rPr lang="en-US" smtClean="0"/>
              <a:t>MAHESSUNDARAM , akshayaa_mahes@yahoo.com</a:t>
            </a:r>
            <a:endParaRPr lang="en-US"/>
          </a:p>
        </p:txBody>
      </p:sp>
      <p:sp>
        <p:nvSpPr>
          <p:cNvPr id="26" name="Slide Number Placeholder 25"/>
          <p:cNvSpPr>
            <a:spLocks noGrp="1"/>
          </p:cNvSpPr>
          <p:nvPr>
            <p:ph type="sldNum" sz="quarter" idx="12"/>
          </p:nvPr>
        </p:nvSpPr>
        <p:spPr/>
        <p:txBody>
          <a:bodyPr/>
          <a:lstStyle/>
          <a:p>
            <a:fld id="{BEA4417E-4E1F-4152-9EFF-BE832A2E6B34}" type="slidenum">
              <a:rPr lang="en-US" smtClean="0"/>
              <a:pPr/>
              <a:t>12</a:t>
            </a:fld>
            <a:endParaRPr lang="en-US"/>
          </a:p>
        </p:txBody>
      </p:sp>
      <p:sp>
        <p:nvSpPr>
          <p:cNvPr id="4" name="Rectangle 2"/>
          <p:cNvSpPr txBox="1">
            <a:spLocks noChangeArrowheads="1"/>
          </p:cNvSpPr>
          <p:nvPr/>
        </p:nvSpPr>
        <p:spPr>
          <a:xfrm>
            <a:off x="457200" y="274638"/>
            <a:ext cx="8229600" cy="1143000"/>
          </a:xfrm>
          <a:prstGeom prst="rect">
            <a:avLst/>
          </a:prstGeom>
          <a:no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3"/>
          <p:cNvGrpSpPr>
            <a:grpSpLocks/>
          </p:cNvGrpSpPr>
          <p:nvPr/>
        </p:nvGrpSpPr>
        <p:grpSpPr bwMode="auto">
          <a:xfrm>
            <a:off x="2651125" y="1493838"/>
            <a:ext cx="3514725" cy="2954337"/>
            <a:chOff x="1670" y="941"/>
            <a:chExt cx="2214" cy="1861"/>
          </a:xfrm>
        </p:grpSpPr>
        <p:sp>
          <p:nvSpPr>
            <p:cNvPr id="6" name="Rectangle 4"/>
            <p:cNvSpPr>
              <a:spLocks noChangeArrowheads="1"/>
            </p:cNvSpPr>
            <p:nvPr/>
          </p:nvSpPr>
          <p:spPr bwMode="auto">
            <a:xfrm>
              <a:off x="1670" y="941"/>
              <a:ext cx="117" cy="369"/>
            </a:xfrm>
            <a:prstGeom prst="rect">
              <a:avLst/>
            </a:prstGeom>
            <a:noFill/>
            <a:ln w="9525">
              <a:noFill/>
              <a:miter lim="800000"/>
              <a:headEnd/>
              <a:tailEnd/>
            </a:ln>
            <a:effectLst/>
          </p:spPr>
          <p:txBody>
            <a:bodyPr wrap="none" lIns="92075" tIns="46038" rIns="92075" bIns="46038">
              <a:spAutoFit/>
            </a:bodyPr>
            <a:lstStyle/>
            <a:p>
              <a:pPr eaLnBrk="0" hangingPunct="0"/>
              <a:endParaRPr lang="en-US" sz="3200" b="1" i="1" dirty="0">
                <a:latin typeface="Times New Roman" pitchFamily="18" charset="0"/>
              </a:endParaRPr>
            </a:p>
          </p:txBody>
        </p:sp>
        <p:grpSp>
          <p:nvGrpSpPr>
            <p:cNvPr id="7" name="Group 5"/>
            <p:cNvGrpSpPr>
              <a:grpSpLocks/>
            </p:cNvGrpSpPr>
            <p:nvPr/>
          </p:nvGrpSpPr>
          <p:grpSpPr bwMode="auto">
            <a:xfrm>
              <a:off x="1828" y="1382"/>
              <a:ext cx="2056" cy="1420"/>
              <a:chOff x="1828" y="1382"/>
              <a:chExt cx="2056" cy="1420"/>
            </a:xfrm>
          </p:grpSpPr>
          <p:sp>
            <p:nvSpPr>
              <p:cNvPr id="8" name="Rectangle 6"/>
              <p:cNvSpPr>
                <a:spLocks noChangeArrowheads="1"/>
              </p:cNvSpPr>
              <p:nvPr/>
            </p:nvSpPr>
            <p:spPr bwMode="auto">
              <a:xfrm>
                <a:off x="1862" y="1382"/>
                <a:ext cx="1988" cy="518"/>
              </a:xfrm>
              <a:prstGeom prst="rect">
                <a:avLst/>
              </a:prstGeom>
              <a:noFill/>
              <a:ln w="9525">
                <a:noFill/>
                <a:miter lim="800000"/>
                <a:headEnd/>
                <a:tailEnd/>
              </a:ln>
              <a:effectLst/>
            </p:spPr>
            <p:txBody>
              <a:bodyPr wrap="none" lIns="92075" tIns="46038" rIns="92075" bIns="46038">
                <a:spAutoFit/>
              </a:bodyPr>
              <a:lstStyle/>
              <a:p>
                <a:pPr algn="ctr" eaLnBrk="0" hangingPunct="0"/>
                <a:r>
                  <a:rPr lang="en-US" sz="2400" b="1" u="sng" dirty="0">
                    <a:latin typeface="Times New Roman" pitchFamily="18" charset="0"/>
                  </a:rPr>
                  <a:t>Departmental Expense</a:t>
                </a:r>
              </a:p>
              <a:p>
                <a:pPr algn="ctr" eaLnBrk="0" hangingPunct="0"/>
                <a:r>
                  <a:rPr lang="en-US" sz="2400" b="1" u="sng" dirty="0">
                    <a:latin typeface="Times New Roman" pitchFamily="18" charset="0"/>
                  </a:rPr>
                  <a:t>Report</a:t>
                </a:r>
              </a:p>
            </p:txBody>
          </p:sp>
          <p:sp>
            <p:nvSpPr>
              <p:cNvPr id="9" name="Rectangle 7"/>
              <p:cNvSpPr>
                <a:spLocks noChangeArrowheads="1"/>
              </p:cNvSpPr>
              <p:nvPr/>
            </p:nvSpPr>
            <p:spPr bwMode="auto">
              <a:xfrm>
                <a:off x="1828" y="1396"/>
                <a:ext cx="2056" cy="1384"/>
              </a:xfrm>
              <a:prstGeom prst="rect">
                <a:avLst/>
              </a:prstGeom>
              <a:noFill/>
              <a:ln w="12700">
                <a:solidFill>
                  <a:schemeClr val="tx1"/>
                </a:solidFill>
                <a:miter lim="800000"/>
                <a:headEnd/>
                <a:tailEnd/>
              </a:ln>
              <a:effectLst/>
            </p:spPr>
            <p:txBody>
              <a:bodyPr wrap="none" anchor="ctr"/>
              <a:lstStyle/>
              <a:p>
                <a:endParaRPr lang="en-US"/>
              </a:p>
            </p:txBody>
          </p:sp>
          <p:sp>
            <p:nvSpPr>
              <p:cNvPr id="10" name="Rectangle 8"/>
              <p:cNvSpPr>
                <a:spLocks noChangeArrowheads="1"/>
              </p:cNvSpPr>
              <p:nvPr/>
            </p:nvSpPr>
            <p:spPr bwMode="auto">
              <a:xfrm>
                <a:off x="1958" y="1824"/>
                <a:ext cx="1796" cy="978"/>
              </a:xfrm>
              <a:prstGeom prst="rect">
                <a:avLst/>
              </a:prstGeom>
              <a:noFill/>
              <a:ln w="9525">
                <a:noFill/>
                <a:miter lim="800000"/>
                <a:headEnd/>
                <a:tailEnd/>
              </a:ln>
              <a:effectLst/>
            </p:spPr>
            <p:txBody>
              <a:bodyPr lIns="92075" tIns="46038" rIns="92075" bIns="46038">
                <a:spAutoFit/>
              </a:bodyPr>
              <a:lstStyle/>
              <a:p>
                <a:pPr eaLnBrk="0" hangingPunct="0"/>
                <a:r>
                  <a:rPr lang="en-US" sz="2400" b="1">
                    <a:latin typeface="Times New Roman" pitchFamily="18" charset="0"/>
                  </a:rPr>
                  <a:t>Salaries	10,000</a:t>
                </a:r>
              </a:p>
              <a:p>
                <a:pPr eaLnBrk="0" hangingPunct="0"/>
                <a:r>
                  <a:rPr lang="en-US" sz="2400" b="1">
                    <a:latin typeface="Times New Roman" pitchFamily="18" charset="0"/>
                  </a:rPr>
                  <a:t>Overhead         8,000</a:t>
                </a:r>
              </a:p>
              <a:p>
                <a:pPr eaLnBrk="0" hangingPunct="0"/>
                <a:r>
                  <a:rPr lang="en-US" sz="2400" b="1">
                    <a:latin typeface="Times New Roman" pitchFamily="18" charset="0"/>
                  </a:rPr>
                  <a:t>Other		  </a:t>
                </a:r>
                <a:r>
                  <a:rPr lang="en-US" sz="2400" b="1" u="sng">
                    <a:latin typeface="Times New Roman" pitchFamily="18" charset="0"/>
                  </a:rPr>
                  <a:t>5,000</a:t>
                </a:r>
                <a:endParaRPr lang="en-US" sz="2400" b="1">
                  <a:latin typeface="Times New Roman" pitchFamily="18" charset="0"/>
                </a:endParaRPr>
              </a:p>
              <a:p>
                <a:pPr eaLnBrk="0" hangingPunct="0"/>
                <a:r>
                  <a:rPr lang="en-US" sz="2400" b="1">
                    <a:latin typeface="Times New Roman" pitchFamily="18" charset="0"/>
                  </a:rPr>
                  <a:t>Total		23,000</a:t>
                </a:r>
              </a:p>
            </p:txBody>
          </p:sp>
        </p:grpSp>
      </p:grpSp>
      <p:grpSp>
        <p:nvGrpSpPr>
          <p:cNvPr id="11" name="Group 9"/>
          <p:cNvGrpSpPr>
            <a:grpSpLocks/>
          </p:cNvGrpSpPr>
          <p:nvPr/>
        </p:nvGrpSpPr>
        <p:grpSpPr bwMode="auto">
          <a:xfrm>
            <a:off x="228600" y="1925638"/>
            <a:ext cx="8913813" cy="4930775"/>
            <a:chOff x="144" y="1213"/>
            <a:chExt cx="5615" cy="3106"/>
          </a:xfrm>
        </p:grpSpPr>
        <p:grpSp>
          <p:nvGrpSpPr>
            <p:cNvPr id="12" name="Group 10"/>
            <p:cNvGrpSpPr>
              <a:grpSpLocks/>
            </p:cNvGrpSpPr>
            <p:nvPr/>
          </p:nvGrpSpPr>
          <p:grpSpPr bwMode="auto">
            <a:xfrm>
              <a:off x="240" y="2661"/>
              <a:ext cx="1293" cy="1658"/>
              <a:chOff x="240" y="2661"/>
              <a:chExt cx="1293" cy="1658"/>
            </a:xfrm>
          </p:grpSpPr>
          <p:pic>
            <p:nvPicPr>
              <p:cNvPr id="23" name="Picture 11"/>
              <p:cNvPicPr>
                <a:picLocks noChangeArrowheads="1"/>
              </p:cNvPicPr>
              <p:nvPr/>
            </p:nvPicPr>
            <p:blipFill>
              <a:blip r:embed="rId4" cstate="print"/>
              <a:srcRect/>
              <a:stretch>
                <a:fillRect/>
              </a:stretch>
            </p:blipFill>
            <p:spPr bwMode="auto">
              <a:xfrm>
                <a:off x="240" y="2661"/>
                <a:ext cx="1171" cy="1101"/>
              </a:xfrm>
              <a:prstGeom prst="rect">
                <a:avLst/>
              </a:prstGeom>
              <a:noFill/>
              <a:ln w="9525">
                <a:noFill/>
                <a:miter lim="800000"/>
                <a:headEnd/>
                <a:tailEnd/>
              </a:ln>
              <a:effectLst/>
            </p:spPr>
          </p:pic>
          <p:sp>
            <p:nvSpPr>
              <p:cNvPr id="24" name="Rectangle 12"/>
              <p:cNvSpPr>
                <a:spLocks noChangeArrowheads="1"/>
              </p:cNvSpPr>
              <p:nvPr/>
            </p:nvSpPr>
            <p:spPr bwMode="auto">
              <a:xfrm>
                <a:off x="377" y="3801"/>
                <a:ext cx="1156" cy="51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Department </a:t>
                </a:r>
              </a:p>
              <a:p>
                <a:pPr eaLnBrk="0" hangingPunct="0"/>
                <a:r>
                  <a:rPr lang="en-US" sz="2400" b="1">
                    <a:latin typeface="Times New Roman" pitchFamily="18" charset="0"/>
                  </a:rPr>
                  <a:t>Managers</a:t>
                </a:r>
              </a:p>
            </p:txBody>
          </p:sp>
        </p:grpSp>
        <p:grpSp>
          <p:nvGrpSpPr>
            <p:cNvPr id="13" name="Group 13"/>
            <p:cNvGrpSpPr>
              <a:grpSpLocks/>
            </p:cNvGrpSpPr>
            <p:nvPr/>
          </p:nvGrpSpPr>
          <p:grpSpPr bwMode="auto">
            <a:xfrm>
              <a:off x="4395" y="1296"/>
              <a:ext cx="1169" cy="1334"/>
              <a:chOff x="4395" y="1296"/>
              <a:chExt cx="1169" cy="1334"/>
            </a:xfrm>
          </p:grpSpPr>
          <p:pic>
            <p:nvPicPr>
              <p:cNvPr id="21" name="Picture 14"/>
              <p:cNvPicPr>
                <a:picLocks noChangeArrowheads="1"/>
              </p:cNvPicPr>
              <p:nvPr/>
            </p:nvPicPr>
            <p:blipFill>
              <a:blip r:embed="rId5" cstate="print"/>
              <a:srcRect/>
              <a:stretch>
                <a:fillRect/>
              </a:stretch>
            </p:blipFill>
            <p:spPr bwMode="auto">
              <a:xfrm>
                <a:off x="4395" y="1296"/>
                <a:ext cx="1169" cy="938"/>
              </a:xfrm>
              <a:prstGeom prst="rect">
                <a:avLst/>
              </a:prstGeom>
              <a:noFill/>
              <a:ln w="9525">
                <a:noFill/>
                <a:miter lim="800000"/>
                <a:headEnd/>
                <a:tailEnd/>
              </a:ln>
              <a:effectLst/>
            </p:spPr>
          </p:pic>
          <p:sp>
            <p:nvSpPr>
              <p:cNvPr id="22" name="Rectangle 15"/>
              <p:cNvSpPr>
                <a:spLocks noChangeArrowheads="1"/>
              </p:cNvSpPr>
              <p:nvPr/>
            </p:nvSpPr>
            <p:spPr bwMode="auto">
              <a:xfrm>
                <a:off x="4454" y="2342"/>
                <a:ext cx="1054"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Controllers</a:t>
                </a:r>
              </a:p>
            </p:txBody>
          </p:sp>
        </p:grpSp>
        <p:grpSp>
          <p:nvGrpSpPr>
            <p:cNvPr id="14" name="Group 16"/>
            <p:cNvGrpSpPr>
              <a:grpSpLocks/>
            </p:cNvGrpSpPr>
            <p:nvPr/>
          </p:nvGrpSpPr>
          <p:grpSpPr bwMode="auto">
            <a:xfrm>
              <a:off x="144" y="1213"/>
              <a:ext cx="1504" cy="1378"/>
              <a:chOff x="144" y="1213"/>
              <a:chExt cx="1504" cy="1378"/>
            </a:xfrm>
          </p:grpSpPr>
          <p:sp>
            <p:nvSpPr>
              <p:cNvPr id="19" name="Rectangle 17"/>
              <p:cNvSpPr>
                <a:spLocks noChangeArrowheads="1"/>
              </p:cNvSpPr>
              <p:nvPr/>
            </p:nvSpPr>
            <p:spPr bwMode="auto">
              <a:xfrm>
                <a:off x="374" y="2303"/>
                <a:ext cx="990"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Executives</a:t>
                </a:r>
              </a:p>
            </p:txBody>
          </p:sp>
          <p:pic>
            <p:nvPicPr>
              <p:cNvPr id="20" name="Picture 18"/>
              <p:cNvPicPr>
                <a:picLocks noChangeArrowheads="1"/>
              </p:cNvPicPr>
              <p:nvPr/>
            </p:nvPicPr>
            <p:blipFill>
              <a:blip r:embed="rId6" cstate="print"/>
              <a:srcRect/>
              <a:stretch>
                <a:fillRect/>
              </a:stretch>
            </p:blipFill>
            <p:spPr bwMode="auto">
              <a:xfrm>
                <a:off x="144" y="1213"/>
                <a:ext cx="1504" cy="1107"/>
              </a:xfrm>
              <a:prstGeom prst="rect">
                <a:avLst/>
              </a:prstGeom>
              <a:noFill/>
              <a:ln w="9525">
                <a:noFill/>
                <a:miter lim="800000"/>
                <a:headEnd/>
                <a:tailEnd/>
              </a:ln>
              <a:effectLst/>
            </p:spPr>
          </p:pic>
        </p:grpSp>
        <p:grpSp>
          <p:nvGrpSpPr>
            <p:cNvPr id="15" name="Group 19"/>
            <p:cNvGrpSpPr>
              <a:grpSpLocks/>
            </p:cNvGrpSpPr>
            <p:nvPr/>
          </p:nvGrpSpPr>
          <p:grpSpPr bwMode="auto">
            <a:xfrm>
              <a:off x="2267" y="2784"/>
              <a:ext cx="3155" cy="1455"/>
              <a:chOff x="2267" y="2784"/>
              <a:chExt cx="3155" cy="1455"/>
            </a:xfrm>
          </p:grpSpPr>
          <p:pic>
            <p:nvPicPr>
              <p:cNvPr id="17" name="Picture 20"/>
              <p:cNvPicPr>
                <a:picLocks noChangeArrowheads="1"/>
              </p:cNvPicPr>
              <p:nvPr/>
            </p:nvPicPr>
            <p:blipFill>
              <a:blip r:embed="rId7" cstate="print"/>
              <a:srcRect/>
              <a:stretch>
                <a:fillRect/>
              </a:stretch>
            </p:blipFill>
            <p:spPr bwMode="auto">
              <a:xfrm>
                <a:off x="2267" y="3224"/>
                <a:ext cx="1599" cy="1015"/>
              </a:xfrm>
              <a:prstGeom prst="rect">
                <a:avLst/>
              </a:prstGeom>
              <a:noFill/>
              <a:ln w="9525">
                <a:noFill/>
                <a:miter lim="800000"/>
                <a:headEnd/>
                <a:tailEnd/>
              </a:ln>
              <a:effectLst/>
            </p:spPr>
          </p:pic>
          <p:pic>
            <p:nvPicPr>
              <p:cNvPr id="18" name="Picture 21"/>
              <p:cNvPicPr>
                <a:picLocks noChangeArrowheads="1"/>
              </p:cNvPicPr>
              <p:nvPr/>
            </p:nvPicPr>
            <p:blipFill>
              <a:blip r:embed="rId8" cstate="print"/>
              <a:srcRect/>
              <a:stretch>
                <a:fillRect/>
              </a:stretch>
            </p:blipFill>
            <p:spPr bwMode="auto">
              <a:xfrm>
                <a:off x="3896" y="2784"/>
                <a:ext cx="1526" cy="1004"/>
              </a:xfrm>
              <a:prstGeom prst="rect">
                <a:avLst/>
              </a:prstGeom>
              <a:noFill/>
              <a:ln w="9525">
                <a:noFill/>
                <a:miter lim="800000"/>
                <a:headEnd/>
                <a:tailEnd/>
              </a:ln>
              <a:effectLst/>
            </p:spPr>
          </p:pic>
        </p:grpSp>
        <p:sp>
          <p:nvSpPr>
            <p:cNvPr id="16" name="Rectangle 22"/>
            <p:cNvSpPr>
              <a:spLocks noChangeArrowheads="1"/>
            </p:cNvSpPr>
            <p:nvPr/>
          </p:nvSpPr>
          <p:spPr bwMode="auto">
            <a:xfrm>
              <a:off x="3985" y="3782"/>
              <a:ext cx="1774"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Senior Management</a:t>
              </a:r>
            </a:p>
          </p:txBody>
        </p:sp>
      </p:grpSp>
      <p:pic>
        <p:nvPicPr>
          <p:cNvPr id="28" name="Recorded Sound">
            <a:hlinkClick r:id="" action="ppaction://media"/>
          </p:cNvPr>
          <p:cNvPicPr>
            <a:picLocks noRot="1" noChangeAspect="1"/>
          </p:cNvPicPr>
          <p:nvPr>
            <a:wavAudioFile r:embed="rId1" name="Recorded Sound"/>
          </p:nvPr>
        </p:nvPicPr>
        <p:blipFill>
          <a:blip r:embed="rId9" cstate="print"/>
          <a:stretch>
            <a:fillRect/>
          </a:stretch>
        </p:blipFill>
        <p:spPr>
          <a:xfrm>
            <a:off x="4419600" y="3276600"/>
            <a:ext cx="304800" cy="304800"/>
          </a:xfrm>
          <a:prstGeom prst="rect">
            <a:avLst/>
          </a:prstGeom>
        </p:spPr>
      </p:pic>
    </p:spTree>
  </p:cSld>
  <p:clrMapOvr>
    <a:masterClrMapping/>
  </p:clrMapOvr>
  <p:transition advTm="5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21286"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5E131-9DE9-4088-93E7-26D7C0C7FE82}" type="datetime4">
              <a:rPr lang="en-US" smtClean="0"/>
              <a:pPr/>
              <a:t>April 21, 2016</a:t>
            </a:fld>
            <a:endParaRPr lang="en-US"/>
          </a:p>
        </p:txBody>
      </p:sp>
      <p:sp>
        <p:nvSpPr>
          <p:cNvPr id="3" name="Footer Placeholder 2"/>
          <p:cNvSpPr>
            <a:spLocks noGrp="1"/>
          </p:cNvSpPr>
          <p:nvPr>
            <p:ph type="ftr" sz="quarter" idx="11"/>
          </p:nvPr>
        </p:nvSpPr>
        <p:spPr/>
        <p:txBody>
          <a:bodyPr/>
          <a:lstStyle/>
          <a:p>
            <a:r>
              <a:rPr lang="en-US" smtClean="0"/>
              <a:t>MAHESSUNDARAM , akshayaa_mahes@yahoo.com</a:t>
            </a:r>
            <a:endParaRPr lang="en-US"/>
          </a:p>
        </p:txBody>
      </p:sp>
      <p:sp>
        <p:nvSpPr>
          <p:cNvPr id="4" name="Slide Number Placeholder 3"/>
          <p:cNvSpPr>
            <a:spLocks noGrp="1"/>
          </p:cNvSpPr>
          <p:nvPr>
            <p:ph type="sldNum" sz="quarter" idx="12"/>
          </p:nvPr>
        </p:nvSpPr>
        <p:spPr/>
        <p:txBody>
          <a:bodyPr/>
          <a:lstStyle/>
          <a:p>
            <a:fld id="{4D5919E0-169A-407C-B0F4-2751FDE505E3}" type="slidenum">
              <a:rPr lang="en-US" smtClean="0"/>
              <a:pPr/>
              <a:t>13</a:t>
            </a:fld>
            <a:endParaRPr lang="en-US"/>
          </a:p>
        </p:txBody>
      </p:sp>
      <p:sp>
        <p:nvSpPr>
          <p:cNvPr id="5" name="Rectangle 4"/>
          <p:cNvSpPr/>
          <p:nvPr/>
        </p:nvSpPr>
        <p:spPr>
          <a:xfrm>
            <a:off x="800100" y="2228671"/>
            <a:ext cx="7543800" cy="1200329"/>
          </a:xfrm>
          <a:prstGeom prst="rect">
            <a:avLst/>
          </a:prstGeom>
        </p:spPr>
        <p:txBody>
          <a:bodyPr wrap="square">
            <a:spAutoFit/>
          </a:bodyPr>
          <a:lstStyle/>
          <a:p>
            <a:r>
              <a:rPr lang="en-US" sz="2400" i="1" dirty="0" smtClean="0"/>
              <a:t>Thank you all Friends – Maheswaran </a:t>
            </a:r>
            <a:r>
              <a:rPr lang="en-US" sz="2400" i="1" dirty="0" err="1" smtClean="0"/>
              <a:t>Shanmugasundaram</a:t>
            </a:r>
            <a:r>
              <a:rPr lang="en-US" sz="2400" i="1" dirty="0" smtClean="0"/>
              <a:t>, Manager – AP – WEPL Chennai Plant – </a:t>
            </a:r>
            <a:r>
              <a:rPr lang="en-US" sz="2400" i="1" smtClean="0"/>
              <a:t>akshayaa_mahes@yahoo.com </a:t>
            </a:r>
            <a:endParaRPr lang="en-US" sz="2400" i="1" dirty="0"/>
          </a:p>
        </p:txBody>
      </p:sp>
      <p:pic>
        <p:nvPicPr>
          <p:cNvPr id="6" name="Recorded Sound">
            <a:hlinkClick r:id="" action="ppaction://media"/>
          </p:cNvPr>
          <p:cNvPicPr>
            <a:picLocks noRot="1" noChangeAspect="1"/>
          </p:cNvPicPr>
          <p:nvPr>
            <a:wavAudioFile r:embed="rId1" name="Recorded Sound"/>
          </p:nvPr>
        </p:nvPicPr>
        <p:blipFill>
          <a:blip r:embed="rId3" cstate="print"/>
          <a:stretch>
            <a:fillRect/>
          </a:stretch>
        </p:blipFill>
        <p:spPr>
          <a:xfrm>
            <a:off x="4419600" y="3276600"/>
            <a:ext cx="304800" cy="304800"/>
          </a:xfrm>
          <a:prstGeom prst="rect">
            <a:avLst/>
          </a:prstGeom>
        </p:spPr>
      </p:pic>
    </p:spTree>
  </p:cSld>
  <p:clrMapOvr>
    <a:masterClrMapping/>
  </p:clrMapOvr>
  <p:transition advTm="720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1292225" y="371475"/>
            <a:ext cx="7204075" cy="1143000"/>
          </a:xfrm>
        </p:spPr>
        <p:txBody>
          <a:bodyPr>
            <a:normAutofit fontScale="90000"/>
          </a:bodyPr>
          <a:lstStyle/>
          <a:p>
            <a:r>
              <a:rPr lang="en-US"/>
              <a:t>Chapter 1</a:t>
            </a:r>
            <a:br>
              <a:rPr lang="en-US"/>
            </a:br>
            <a:r>
              <a:rPr lang="en-US"/>
              <a:t>Overview of the FI Module</a:t>
            </a:r>
          </a:p>
        </p:txBody>
      </p:sp>
      <p:sp>
        <p:nvSpPr>
          <p:cNvPr id="4102" name="Rectangle 6"/>
          <p:cNvSpPr>
            <a:spLocks noGrp="1" noChangeArrowheads="1"/>
          </p:cNvSpPr>
          <p:nvPr>
            <p:ph type="body" idx="1"/>
          </p:nvPr>
        </p:nvSpPr>
        <p:spPr>
          <a:xfrm>
            <a:off x="954088" y="1863725"/>
            <a:ext cx="7726362" cy="4232275"/>
          </a:xfrm>
        </p:spPr>
        <p:txBody>
          <a:bodyPr>
            <a:normAutofit fontScale="92500" lnSpcReduction="20000"/>
          </a:bodyPr>
          <a:lstStyle/>
          <a:p>
            <a:r>
              <a:rPr lang="en-US"/>
              <a:t>The SAP Financial Accounting (FI) module provides integrated, on-line, real-time functionality for processing, recording and maintaining the financial accounting transactions of the business for external reporting purposes.</a:t>
            </a:r>
          </a:p>
          <a:p>
            <a:r>
              <a:rPr lang="en-US"/>
              <a:t>Chapter Objectives</a:t>
            </a:r>
          </a:p>
          <a:p>
            <a:pPr lvl="1"/>
            <a:r>
              <a:rPr lang="en-US"/>
              <a:t>Provide a general overview of the Financial Accounting module and its sub- modules.</a:t>
            </a:r>
          </a:p>
          <a:p>
            <a:pPr lvl="1"/>
            <a:r>
              <a:rPr lang="en-US"/>
              <a:t>Highlight the various integration points among the FinanciaI Accounting sub-modules and other </a:t>
            </a:r>
            <a:br>
              <a:rPr lang="en-US"/>
            </a:br>
            <a:r>
              <a:rPr lang="en-US"/>
              <a:t>SAP modules.</a:t>
            </a:r>
          </a:p>
        </p:txBody>
      </p:sp>
      <p:sp>
        <p:nvSpPr>
          <p:cNvPr id="4" name="Date Placeholder 3"/>
          <p:cNvSpPr>
            <a:spLocks noGrp="1"/>
          </p:cNvSpPr>
          <p:nvPr>
            <p:ph type="dt" sz="half" idx="10"/>
          </p:nvPr>
        </p:nvSpPr>
        <p:spPr/>
        <p:txBody>
          <a:bodyPr/>
          <a:lstStyle/>
          <a:p>
            <a:fld id="{2074BF95-E41D-4008-AAF3-74EF81111FBA}" type="datetime4">
              <a:rPr lang="en-US" smtClean="0"/>
              <a:pPr/>
              <a:t>April 21, 2016</a:t>
            </a:fld>
            <a:endParaRPr lang="en-US"/>
          </a:p>
        </p:txBody>
      </p:sp>
      <p:sp>
        <p:nvSpPr>
          <p:cNvPr id="5" name="Slide Number Placeholder 4"/>
          <p:cNvSpPr>
            <a:spLocks noGrp="1"/>
          </p:cNvSpPr>
          <p:nvPr>
            <p:ph type="sldNum" sz="quarter" idx="12"/>
          </p:nvPr>
        </p:nvSpPr>
        <p:spPr/>
        <p:txBody>
          <a:bodyPr/>
          <a:lstStyle/>
          <a:p>
            <a:fld id="{4D5919E0-169A-407C-B0F4-2751FDE505E3}"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ransition advTm="3694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16" name="Date Placeholder 15"/>
          <p:cNvSpPr>
            <a:spLocks noGrp="1"/>
          </p:cNvSpPr>
          <p:nvPr>
            <p:ph type="dt" sz="half" idx="10"/>
          </p:nvPr>
        </p:nvSpPr>
        <p:spPr/>
        <p:txBody>
          <a:bodyPr/>
          <a:lstStyle/>
          <a:p>
            <a:fld id="{658D5D06-28D6-4BA2-B2CC-304357438410}" type="datetime4">
              <a:rPr lang="en-US" smtClean="0"/>
              <a:pPr/>
              <a:t>April 21, 2016</a:t>
            </a:fld>
            <a:endParaRPr lang="en-US"/>
          </a:p>
        </p:txBody>
      </p:sp>
      <p:sp>
        <p:nvSpPr>
          <p:cNvPr id="18" name="Footer Placeholder 17"/>
          <p:cNvSpPr>
            <a:spLocks noGrp="1"/>
          </p:cNvSpPr>
          <p:nvPr>
            <p:ph type="ftr" sz="quarter" idx="11"/>
          </p:nvPr>
        </p:nvSpPr>
        <p:spPr/>
        <p:txBody>
          <a:bodyPr/>
          <a:lstStyle/>
          <a:p>
            <a:r>
              <a:rPr lang="en-US" smtClean="0"/>
              <a:t>MAHESSUNDARAM , akshayaa_mahes@yahoo.com</a:t>
            </a:r>
            <a:endParaRPr lang="en-US"/>
          </a:p>
        </p:txBody>
      </p:sp>
      <p:sp>
        <p:nvSpPr>
          <p:cNvPr id="17" name="Slide Number Placeholder 16"/>
          <p:cNvSpPr>
            <a:spLocks noGrp="1"/>
          </p:cNvSpPr>
          <p:nvPr>
            <p:ph type="sldNum" sz="quarter" idx="12"/>
          </p:nvPr>
        </p:nvSpPr>
        <p:spPr/>
        <p:txBody>
          <a:bodyPr/>
          <a:lstStyle/>
          <a:p>
            <a:fld id="{BEA4417E-4E1F-4152-9EFF-BE832A2E6B34}" type="slidenum">
              <a:rPr lang="en-US" smtClean="0"/>
              <a:pPr/>
              <a:t>3</a:t>
            </a:fld>
            <a:endParaRPr lang="en-US"/>
          </a:p>
        </p:txBody>
      </p:sp>
      <p:sp>
        <p:nvSpPr>
          <p:cNvPr id="4" name="Rectangle 2"/>
          <p:cNvSpPr txBox="1">
            <a:spLocks noChangeArrowheads="1"/>
          </p:cNvSpPr>
          <p:nvPr/>
        </p:nvSpPr>
        <p:spPr>
          <a:xfrm>
            <a:off x="228600" y="457200"/>
            <a:ext cx="8915400" cy="1143000"/>
          </a:xfrm>
          <a:prstGeom prst="rect">
            <a:avLst/>
          </a:prstGeom>
          <a:no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FI Overview</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grpSp>
        <p:nvGrpSpPr>
          <p:cNvPr id="5" name="Group 3"/>
          <p:cNvGrpSpPr>
            <a:grpSpLocks/>
          </p:cNvGrpSpPr>
          <p:nvPr/>
        </p:nvGrpSpPr>
        <p:grpSpPr bwMode="auto">
          <a:xfrm>
            <a:off x="2444750" y="1812925"/>
            <a:ext cx="4178300" cy="3971925"/>
            <a:chOff x="1540" y="1142"/>
            <a:chExt cx="2632" cy="2502"/>
          </a:xfrm>
        </p:grpSpPr>
        <p:sp>
          <p:nvSpPr>
            <p:cNvPr id="6" name="AutoShape 4"/>
            <p:cNvSpPr>
              <a:spLocks noChangeArrowheads="1"/>
            </p:cNvSpPr>
            <p:nvPr/>
          </p:nvSpPr>
          <p:spPr bwMode="auto">
            <a:xfrm>
              <a:off x="2356" y="2068"/>
              <a:ext cx="1000" cy="760"/>
            </a:xfrm>
            <a:prstGeom prst="hexagon">
              <a:avLst>
                <a:gd name="adj" fmla="val 32864"/>
                <a:gd name="vf" fmla="val 115470"/>
              </a:avLst>
            </a:prstGeom>
            <a:solidFill>
              <a:srgbClr val="FFFF66"/>
            </a:solidFill>
            <a:ln w="12700">
              <a:solidFill>
                <a:schemeClr val="tx1"/>
              </a:solidFill>
              <a:miter lim="800000"/>
              <a:headEnd/>
              <a:tailEnd/>
            </a:ln>
            <a:effectLst/>
          </p:spPr>
          <p:txBody>
            <a:bodyPr wrap="none" lIns="92075" tIns="46038" rIns="92075" bIns="46038" anchor="ctr"/>
            <a:lstStyle/>
            <a:p>
              <a:pPr algn="ctr" eaLnBrk="0" hangingPunct="0"/>
              <a:r>
                <a:rPr lang="en-US" sz="3600" b="1">
                  <a:solidFill>
                    <a:schemeClr val="bg2"/>
                  </a:solidFill>
                  <a:latin typeface="Times New Roman" pitchFamily="18" charset="0"/>
                </a:rPr>
                <a:t>FI</a:t>
              </a:r>
            </a:p>
          </p:txBody>
        </p:sp>
        <p:sp>
          <p:nvSpPr>
            <p:cNvPr id="7" name="AutoShape 5"/>
            <p:cNvSpPr>
              <a:spLocks noChangeArrowheads="1"/>
            </p:cNvSpPr>
            <p:nvPr/>
          </p:nvSpPr>
          <p:spPr bwMode="auto">
            <a:xfrm>
              <a:off x="3172" y="2452"/>
              <a:ext cx="1000" cy="760"/>
            </a:xfrm>
            <a:prstGeom prst="hexagon">
              <a:avLst>
                <a:gd name="adj" fmla="val 32864"/>
                <a:gd name="vf" fmla="val 115470"/>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hangingPunct="0"/>
              <a:r>
                <a:rPr lang="en-US" sz="3600" b="1">
                  <a:solidFill>
                    <a:schemeClr val="bg2"/>
                  </a:solidFill>
                  <a:latin typeface="Times New Roman" pitchFamily="18" charset="0"/>
                </a:rPr>
                <a:t>AP</a:t>
              </a:r>
            </a:p>
          </p:txBody>
        </p:sp>
        <p:sp>
          <p:nvSpPr>
            <p:cNvPr id="8" name="AutoShape 6"/>
            <p:cNvSpPr>
              <a:spLocks noChangeArrowheads="1"/>
            </p:cNvSpPr>
            <p:nvPr/>
          </p:nvSpPr>
          <p:spPr bwMode="auto">
            <a:xfrm>
              <a:off x="3172" y="1636"/>
              <a:ext cx="1000" cy="760"/>
            </a:xfrm>
            <a:prstGeom prst="hexagon">
              <a:avLst>
                <a:gd name="adj" fmla="val 32864"/>
                <a:gd name="vf" fmla="val 115470"/>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hangingPunct="0"/>
              <a:r>
                <a:rPr lang="en-US" sz="3600" b="1">
                  <a:solidFill>
                    <a:schemeClr val="bg2"/>
                  </a:solidFill>
                  <a:latin typeface="Times New Roman" pitchFamily="18" charset="0"/>
                </a:rPr>
                <a:t>AR</a:t>
              </a:r>
            </a:p>
          </p:txBody>
        </p:sp>
        <p:sp>
          <p:nvSpPr>
            <p:cNvPr id="9" name="AutoShape 7" descr="70%"/>
            <p:cNvSpPr>
              <a:spLocks noChangeArrowheads="1"/>
            </p:cNvSpPr>
            <p:nvPr/>
          </p:nvSpPr>
          <p:spPr bwMode="auto">
            <a:xfrm>
              <a:off x="2356" y="2884"/>
              <a:ext cx="1000" cy="760"/>
            </a:xfrm>
            <a:prstGeom prst="hexagon">
              <a:avLst>
                <a:gd name="adj" fmla="val 32864"/>
                <a:gd name="vf" fmla="val 115470"/>
              </a:avLst>
            </a:prstGeom>
            <a:pattFill prst="pct70">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0" name="AutoShape 8" descr="70%"/>
            <p:cNvSpPr>
              <a:spLocks noChangeArrowheads="1"/>
            </p:cNvSpPr>
            <p:nvPr/>
          </p:nvSpPr>
          <p:spPr bwMode="auto">
            <a:xfrm>
              <a:off x="1540" y="2452"/>
              <a:ext cx="1000" cy="760"/>
            </a:xfrm>
            <a:prstGeom prst="hexagon">
              <a:avLst>
                <a:gd name="adj" fmla="val 32864"/>
                <a:gd name="vf" fmla="val 115470"/>
              </a:avLst>
            </a:prstGeom>
            <a:pattFill prst="pct70">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1" name="AutoShape 9" descr="70%"/>
            <p:cNvSpPr>
              <a:spLocks noChangeArrowheads="1"/>
            </p:cNvSpPr>
            <p:nvPr/>
          </p:nvSpPr>
          <p:spPr bwMode="auto">
            <a:xfrm>
              <a:off x="1540" y="1636"/>
              <a:ext cx="1000" cy="760"/>
            </a:xfrm>
            <a:prstGeom prst="hexagon">
              <a:avLst>
                <a:gd name="adj" fmla="val 31810"/>
                <a:gd name="vf" fmla="val 115470"/>
              </a:avLst>
            </a:prstGeom>
            <a:pattFill prst="pct70">
              <a:fgClr>
                <a:schemeClr val="accent1"/>
              </a:fgClr>
              <a:bgClr>
                <a:schemeClr val="bg1"/>
              </a:bgClr>
            </a:pattFill>
            <a:ln w="12700">
              <a:solidFill>
                <a:schemeClr val="tx1"/>
              </a:solidFill>
              <a:miter lim="800000"/>
              <a:headEnd/>
              <a:tailEnd/>
            </a:ln>
            <a:effectLst/>
          </p:spPr>
          <p:txBody>
            <a:bodyPr wrap="none" lIns="92075" tIns="46038" rIns="92075" bIns="46038" anchor="ctr"/>
            <a:lstStyle/>
            <a:p>
              <a:pPr algn="ctr" eaLnBrk="0" hangingPunct="0"/>
              <a:r>
                <a:rPr lang="en-US" sz="4000">
                  <a:solidFill>
                    <a:schemeClr val="bg2"/>
                  </a:solidFill>
                  <a:latin typeface="Times New Roman" pitchFamily="18" charset="0"/>
                </a:rPr>
                <a:t>AM</a:t>
              </a:r>
            </a:p>
          </p:txBody>
        </p:sp>
        <p:sp>
          <p:nvSpPr>
            <p:cNvPr id="12" name="AutoShape 10"/>
            <p:cNvSpPr>
              <a:spLocks noChangeArrowheads="1"/>
            </p:cNvSpPr>
            <p:nvPr/>
          </p:nvSpPr>
          <p:spPr bwMode="auto">
            <a:xfrm>
              <a:off x="2356" y="1252"/>
              <a:ext cx="1000" cy="760"/>
            </a:xfrm>
            <a:prstGeom prst="hexagon">
              <a:avLst>
                <a:gd name="adj" fmla="val 32864"/>
                <a:gd name="vf" fmla="val 115470"/>
              </a:avLst>
            </a:prstGeom>
            <a:solidFill>
              <a:srgbClr val="00CC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hangingPunct="0"/>
              <a:r>
                <a:rPr lang="en-US" sz="3600" b="1">
                  <a:solidFill>
                    <a:schemeClr val="bg2"/>
                  </a:solidFill>
                  <a:latin typeface="Times New Roman" pitchFamily="18" charset="0"/>
                </a:rPr>
                <a:t>GL</a:t>
              </a:r>
            </a:p>
          </p:txBody>
        </p:sp>
        <p:sp>
          <p:nvSpPr>
            <p:cNvPr id="13" name="Rectangle 11"/>
            <p:cNvSpPr>
              <a:spLocks noChangeArrowheads="1"/>
            </p:cNvSpPr>
            <p:nvPr/>
          </p:nvSpPr>
          <p:spPr bwMode="auto">
            <a:xfrm>
              <a:off x="3350" y="1142"/>
              <a:ext cx="116" cy="288"/>
            </a:xfrm>
            <a:prstGeom prst="rect">
              <a:avLst/>
            </a:prstGeom>
            <a:noFill/>
            <a:ln w="9525">
              <a:noFill/>
              <a:miter lim="800000"/>
              <a:headEnd/>
              <a:tailEnd/>
            </a:ln>
            <a:effectLst/>
          </p:spPr>
          <p:txBody>
            <a:bodyPr wrap="none" lIns="92075" tIns="46038" rIns="92075" bIns="46038">
              <a:spAutoFit/>
            </a:bodyPr>
            <a:lstStyle/>
            <a:p>
              <a:pPr eaLnBrk="0" hangingPunct="0"/>
              <a:endParaRPr lang="en-US" sz="2400">
                <a:latin typeface="Times New Roman" pitchFamily="18" charset="0"/>
              </a:endParaRPr>
            </a:p>
          </p:txBody>
        </p:sp>
        <p:sp>
          <p:nvSpPr>
            <p:cNvPr id="14" name="Rectangle 12"/>
            <p:cNvSpPr>
              <a:spLocks noChangeArrowheads="1"/>
            </p:cNvSpPr>
            <p:nvPr/>
          </p:nvSpPr>
          <p:spPr bwMode="auto">
            <a:xfrm>
              <a:off x="1670" y="2611"/>
              <a:ext cx="791" cy="442"/>
            </a:xfrm>
            <a:prstGeom prst="rect">
              <a:avLst/>
            </a:prstGeom>
            <a:noFill/>
            <a:ln w="9525">
              <a:noFill/>
              <a:miter lim="800000"/>
              <a:headEnd/>
              <a:tailEnd/>
            </a:ln>
            <a:effectLst/>
          </p:spPr>
          <p:txBody>
            <a:bodyPr wrap="none" lIns="92075" tIns="46038" rIns="92075" bIns="46038">
              <a:spAutoFit/>
            </a:bodyPr>
            <a:lstStyle/>
            <a:p>
              <a:pPr eaLnBrk="0" hangingPunct="0"/>
              <a:r>
                <a:rPr lang="en-US" sz="4000">
                  <a:solidFill>
                    <a:schemeClr val="bg2"/>
                  </a:solidFill>
                  <a:latin typeface="Times New Roman" pitchFamily="18" charset="0"/>
                </a:rPr>
                <a:t>CON</a:t>
              </a:r>
            </a:p>
          </p:txBody>
        </p:sp>
        <p:sp>
          <p:nvSpPr>
            <p:cNvPr id="15" name="Rectangle 13"/>
            <p:cNvSpPr>
              <a:spLocks noChangeArrowheads="1"/>
            </p:cNvSpPr>
            <p:nvPr/>
          </p:nvSpPr>
          <p:spPr bwMode="auto">
            <a:xfrm>
              <a:off x="2486" y="3014"/>
              <a:ext cx="702" cy="518"/>
            </a:xfrm>
            <a:prstGeom prst="rect">
              <a:avLst/>
            </a:prstGeom>
            <a:noFill/>
            <a:ln w="9525">
              <a:noFill/>
              <a:miter lim="800000"/>
              <a:headEnd/>
              <a:tailEnd/>
            </a:ln>
            <a:effectLst/>
          </p:spPr>
          <p:txBody>
            <a:bodyPr wrap="none" lIns="92075" tIns="46038" rIns="92075" bIns="46038">
              <a:spAutoFit/>
            </a:bodyPr>
            <a:lstStyle/>
            <a:p>
              <a:pPr eaLnBrk="0" hangingPunct="0"/>
              <a:r>
                <a:rPr lang="en-US" sz="2400" b="1">
                  <a:solidFill>
                    <a:schemeClr val="bg2"/>
                  </a:solidFill>
                  <a:latin typeface="Times New Roman" pitchFamily="18" charset="0"/>
                </a:rPr>
                <a:t>Special</a:t>
              </a:r>
            </a:p>
            <a:p>
              <a:pPr eaLnBrk="0" hangingPunct="0"/>
              <a:r>
                <a:rPr lang="en-US" sz="2400" b="1">
                  <a:solidFill>
                    <a:schemeClr val="bg2"/>
                  </a:solidFill>
                  <a:latin typeface="Times New Roman" pitchFamily="18" charset="0"/>
                </a:rPr>
                <a:t>Ledger</a:t>
              </a:r>
            </a:p>
          </p:txBody>
        </p:sp>
      </p:grpSp>
      <p:pic>
        <p:nvPicPr>
          <p:cNvPr id="19" name="Recorded Sound">
            <a:hlinkClick r:id="" action="ppaction://media"/>
          </p:cNvPr>
          <p:cNvPicPr>
            <a:picLocks noRot="1" noChangeAspect="1"/>
          </p:cNvPicPr>
          <p:nvPr>
            <a:wavAudioFile r:embed="rId1" name="Recorded Sound"/>
          </p:nvPr>
        </p:nvPicPr>
        <p:blipFill>
          <a:blip r:embed="rId3" cstate="print"/>
          <a:stretch>
            <a:fillRect/>
          </a:stretch>
        </p:blipFill>
        <p:spPr>
          <a:xfrm>
            <a:off x="4419600" y="3276600"/>
            <a:ext cx="304800" cy="304800"/>
          </a:xfrm>
          <a:prstGeom prst="rect">
            <a:avLst/>
          </a:prstGeom>
        </p:spPr>
      </p:pic>
    </p:spTree>
  </p:cSld>
  <p:clrMapOvr>
    <a:masterClrMapping/>
  </p:clrMapOvr>
  <p:transition advTm="1904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9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SAP FI</a:t>
            </a:r>
            <a:endParaRPr lang="en-US" dirty="0"/>
          </a:p>
        </p:txBody>
      </p:sp>
      <p:sp>
        <p:nvSpPr>
          <p:cNvPr id="3" name="Content Placeholder 2"/>
          <p:cNvSpPr>
            <a:spLocks noGrp="1"/>
          </p:cNvSpPr>
          <p:nvPr>
            <p:ph idx="1"/>
          </p:nvPr>
        </p:nvSpPr>
        <p:spPr>
          <a:xfrm>
            <a:off x="457200" y="1447800"/>
            <a:ext cx="6629400" cy="4678363"/>
          </a:xfrm>
        </p:spPr>
        <p:txBody>
          <a:bodyPr/>
          <a:lstStyle/>
          <a:p>
            <a:endParaRPr lang="en-US" dirty="0"/>
          </a:p>
        </p:txBody>
      </p:sp>
      <p:sp>
        <p:nvSpPr>
          <p:cNvPr id="5" name="Date Placeholder 4"/>
          <p:cNvSpPr>
            <a:spLocks noGrp="1"/>
          </p:cNvSpPr>
          <p:nvPr>
            <p:ph type="dt" sz="half" idx="10"/>
          </p:nvPr>
        </p:nvSpPr>
        <p:spPr/>
        <p:txBody>
          <a:bodyPr/>
          <a:lstStyle/>
          <a:p>
            <a:fld id="{8AA53600-BEB6-4F42-B48E-548D14D0AA2E}" type="datetime4">
              <a:rPr lang="en-US" smtClean="0"/>
              <a:pPr/>
              <a:t>April 21, 2016</a:t>
            </a:fld>
            <a:endParaRPr lang="en-US"/>
          </a:p>
        </p:txBody>
      </p:sp>
      <p:sp>
        <p:nvSpPr>
          <p:cNvPr id="7" name="Footer Placeholder 6"/>
          <p:cNvSpPr>
            <a:spLocks noGrp="1"/>
          </p:cNvSpPr>
          <p:nvPr>
            <p:ph type="ftr" sz="quarter" idx="11"/>
          </p:nvPr>
        </p:nvSpPr>
        <p:spPr/>
        <p:txBody>
          <a:bodyPr/>
          <a:lstStyle/>
          <a:p>
            <a:r>
              <a:rPr lang="en-US" smtClean="0"/>
              <a:t>MAHESSUNDARAM , akshayaa_mahes@yahoo.com</a:t>
            </a:r>
            <a:endParaRPr lang="en-US"/>
          </a:p>
        </p:txBody>
      </p:sp>
      <p:sp>
        <p:nvSpPr>
          <p:cNvPr id="6" name="Slide Number Placeholder 5"/>
          <p:cNvSpPr>
            <a:spLocks noGrp="1"/>
          </p:cNvSpPr>
          <p:nvPr>
            <p:ph type="sldNum" sz="quarter" idx="12"/>
          </p:nvPr>
        </p:nvSpPr>
        <p:spPr/>
        <p:txBody>
          <a:bodyPr/>
          <a:lstStyle/>
          <a:p>
            <a:fld id="{BEA4417E-4E1F-4152-9EFF-BE832A2E6B34}" type="slidenum">
              <a:rPr lang="en-US" smtClean="0"/>
              <a:pPr/>
              <a:t>4</a:t>
            </a:fld>
            <a:endParaRPr lang="en-US"/>
          </a:p>
        </p:txBody>
      </p:sp>
      <p:pic>
        <p:nvPicPr>
          <p:cNvPr id="24580" name="Picture 4" descr="http://images.blesspro.com/images/common/C0General3.png"/>
          <p:cNvPicPr>
            <a:picLocks noChangeAspect="1" noChangeArrowheads="1"/>
          </p:cNvPicPr>
          <p:nvPr/>
        </p:nvPicPr>
        <p:blipFill>
          <a:blip r:embed="rId4" cstate="print"/>
          <a:srcRect/>
          <a:stretch>
            <a:fillRect/>
          </a:stretch>
        </p:blipFill>
        <p:spPr bwMode="auto">
          <a:xfrm>
            <a:off x="533400" y="1489075"/>
            <a:ext cx="6781800" cy="5368925"/>
          </a:xfrm>
          <a:prstGeom prst="rect">
            <a:avLst/>
          </a:prstGeom>
          <a:noFill/>
        </p:spPr>
      </p:pic>
      <p:pic>
        <p:nvPicPr>
          <p:cNvPr id="8" name="Recorded Sound">
            <a:hlinkClick r:id="" action="ppaction://media"/>
          </p:cNvPr>
          <p:cNvPicPr>
            <a:picLocks noRot="1" noChangeAspect="1"/>
          </p:cNvPicPr>
          <p:nvPr>
            <a:wavAudioFile r:embed="rId1" name="Recorded Sound"/>
          </p:nvPr>
        </p:nvPicPr>
        <p:blipFill>
          <a:blip r:embed="rId5" cstate="print"/>
          <a:stretch>
            <a:fillRect/>
          </a:stretch>
        </p:blipFill>
        <p:spPr>
          <a:xfrm>
            <a:off x="4419600" y="3276600"/>
            <a:ext cx="304800" cy="304800"/>
          </a:xfrm>
          <a:prstGeom prst="rect">
            <a:avLst/>
          </a:prstGeom>
        </p:spPr>
      </p:pic>
    </p:spTree>
  </p:cSld>
  <p:clrMapOvr>
    <a:masterClrMapping/>
  </p:clrMapOvr>
  <p:transition advTm="9636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5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58800" y="1592263"/>
            <a:ext cx="7866063" cy="4589462"/>
          </a:xfrm>
          <a:noFill/>
          <a:ln/>
        </p:spPr>
        <p:txBody>
          <a:bodyPr anchorCtr="1">
            <a:normAutofit/>
          </a:bodyPr>
          <a:lstStyle/>
          <a:p>
            <a:r>
              <a:rPr lang="en-US"/>
              <a:t>Real-time integration with the General Ledger</a:t>
            </a:r>
          </a:p>
          <a:p>
            <a:r>
              <a:rPr lang="en-US"/>
              <a:t>Integration with Sales and Distribution (SD) and Materials Management (MM) as a part of the Sales Cycle</a:t>
            </a:r>
          </a:p>
          <a:p>
            <a:r>
              <a:rPr lang="en-US"/>
              <a:t>Integration with Treasury</a:t>
            </a:r>
          </a:p>
          <a:p>
            <a:r>
              <a:rPr lang="en-US"/>
              <a:t>Credit Management</a:t>
            </a:r>
          </a:p>
          <a:p>
            <a:r>
              <a:rPr lang="en-US"/>
              <a:t>Incoming Payment Processing </a:t>
            </a:r>
          </a:p>
          <a:p>
            <a:r>
              <a:rPr lang="en-US"/>
              <a:t>Automatic Dunning Function</a:t>
            </a:r>
          </a:p>
        </p:txBody>
      </p:sp>
      <p:sp>
        <p:nvSpPr>
          <p:cNvPr id="8196" name="Rectangle 4"/>
          <p:cNvSpPr>
            <a:spLocks noGrp="1" noChangeArrowheads="1"/>
          </p:cNvSpPr>
          <p:nvPr>
            <p:ph type="title"/>
          </p:nvPr>
        </p:nvSpPr>
        <p:spPr>
          <a:xfrm>
            <a:off x="1266825" y="371475"/>
            <a:ext cx="7229475" cy="1143000"/>
          </a:xfrm>
          <a:noFill/>
          <a:ln/>
        </p:spPr>
        <p:txBody>
          <a:bodyPr/>
          <a:lstStyle/>
          <a:p>
            <a:r>
              <a:rPr lang="en-US"/>
              <a:t>Accounts Receivable (FI-AR)</a:t>
            </a:r>
          </a:p>
        </p:txBody>
      </p:sp>
      <p:sp>
        <p:nvSpPr>
          <p:cNvPr id="4" name="Date Placeholder 3"/>
          <p:cNvSpPr>
            <a:spLocks noGrp="1"/>
          </p:cNvSpPr>
          <p:nvPr>
            <p:ph type="dt" sz="half" idx="10"/>
          </p:nvPr>
        </p:nvSpPr>
        <p:spPr/>
        <p:txBody>
          <a:bodyPr/>
          <a:lstStyle/>
          <a:p>
            <a:fld id="{7A4DBB93-5C41-4C71-86DA-C4C0804713DA}" type="datetime4">
              <a:rPr lang="en-US" smtClean="0"/>
              <a:pPr/>
              <a:t>April 21, 2016</a:t>
            </a:fld>
            <a:endParaRPr lang="en-US"/>
          </a:p>
        </p:txBody>
      </p:sp>
      <p:sp>
        <p:nvSpPr>
          <p:cNvPr id="5" name="Slide Number Placeholder 4"/>
          <p:cNvSpPr>
            <a:spLocks noGrp="1"/>
          </p:cNvSpPr>
          <p:nvPr>
            <p:ph type="sldNum" sz="quarter" idx="12"/>
          </p:nvPr>
        </p:nvSpPr>
        <p:spPr/>
        <p:txBody>
          <a:bodyPr/>
          <a:lstStyle/>
          <a:p>
            <a:fld id="{4D5919E0-169A-407C-B0F4-2751FDE505E3}"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ransition advTm="62074">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643063"/>
            <a:ext cx="7772400" cy="4452937"/>
          </a:xfrm>
          <a:noFill/>
          <a:ln/>
        </p:spPr>
        <p:txBody>
          <a:bodyPr anchorCtr="1"/>
          <a:lstStyle/>
          <a:p>
            <a:r>
              <a:rPr lang="en-US"/>
              <a:t>Real-time integration with General Ledger</a:t>
            </a:r>
          </a:p>
          <a:p>
            <a:r>
              <a:rPr lang="en-US"/>
              <a:t>Integration with Materials Management as a part of the Procurement Cycle</a:t>
            </a:r>
          </a:p>
          <a:p>
            <a:r>
              <a:rPr lang="en-US"/>
              <a:t>Integration with Treasury</a:t>
            </a:r>
          </a:p>
          <a:p>
            <a:r>
              <a:rPr lang="en-US"/>
              <a:t>Outgoing Payment Program</a:t>
            </a:r>
          </a:p>
          <a:p>
            <a:r>
              <a:rPr lang="en-US"/>
              <a:t>Vendor Correspondence</a:t>
            </a:r>
          </a:p>
        </p:txBody>
      </p:sp>
      <p:sp>
        <p:nvSpPr>
          <p:cNvPr id="10244" name="Rectangle 4"/>
          <p:cNvSpPr>
            <a:spLocks noGrp="1" noChangeArrowheads="1"/>
          </p:cNvSpPr>
          <p:nvPr>
            <p:ph type="title"/>
          </p:nvPr>
        </p:nvSpPr>
        <p:spPr>
          <a:xfrm>
            <a:off x="1292225" y="371475"/>
            <a:ext cx="7204075" cy="1143000"/>
          </a:xfrm>
        </p:spPr>
        <p:txBody>
          <a:bodyPr/>
          <a:lstStyle/>
          <a:p>
            <a:r>
              <a:rPr lang="en-US"/>
              <a:t>Accounts Payable (FI-AP)</a:t>
            </a:r>
          </a:p>
        </p:txBody>
      </p:sp>
      <p:sp>
        <p:nvSpPr>
          <p:cNvPr id="4" name="Date Placeholder 3"/>
          <p:cNvSpPr>
            <a:spLocks noGrp="1"/>
          </p:cNvSpPr>
          <p:nvPr>
            <p:ph type="dt" sz="half" idx="10"/>
          </p:nvPr>
        </p:nvSpPr>
        <p:spPr/>
        <p:txBody>
          <a:bodyPr/>
          <a:lstStyle/>
          <a:p>
            <a:fld id="{9F6FEA8A-4522-4C24-B03A-4540671328DB}" type="datetime4">
              <a:rPr lang="en-US" smtClean="0"/>
              <a:pPr/>
              <a:t>April 21, 2016</a:t>
            </a:fld>
            <a:endParaRPr lang="en-US"/>
          </a:p>
        </p:txBody>
      </p:sp>
      <p:sp>
        <p:nvSpPr>
          <p:cNvPr id="5" name="Slide Number Placeholder 4"/>
          <p:cNvSpPr>
            <a:spLocks noGrp="1"/>
          </p:cNvSpPr>
          <p:nvPr>
            <p:ph type="sldNum" sz="quarter" idx="12"/>
          </p:nvPr>
        </p:nvSpPr>
        <p:spPr/>
        <p:txBody>
          <a:bodyPr/>
          <a:lstStyle/>
          <a:p>
            <a:fld id="{4D5919E0-169A-407C-B0F4-2751FDE505E3}"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MAHESSUNDARAM , akshayaa_mahes@yahoo.com</a:t>
            </a:r>
            <a:endParaRPr lang="en-US"/>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ransition advTm="2723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66825" y="371475"/>
            <a:ext cx="7229475" cy="1143000"/>
          </a:xfrm>
        </p:spPr>
        <p:txBody>
          <a:bodyPr>
            <a:normAutofit fontScale="90000"/>
          </a:bodyPr>
          <a:lstStyle/>
          <a:p>
            <a:r>
              <a:rPr lang="en-US"/>
              <a:t>Overview of the FI Module -Chapter Summary</a:t>
            </a:r>
          </a:p>
        </p:txBody>
      </p:sp>
      <p:sp>
        <p:nvSpPr>
          <p:cNvPr id="56323" name="Rectangle 3"/>
          <p:cNvSpPr>
            <a:spLocks noGrp="1" noChangeArrowheads="1"/>
          </p:cNvSpPr>
          <p:nvPr>
            <p:ph type="body" idx="1"/>
          </p:nvPr>
        </p:nvSpPr>
        <p:spPr>
          <a:noFill/>
          <a:ln/>
        </p:spPr>
        <p:txBody>
          <a:bodyPr>
            <a:normAutofit fontScale="92500" lnSpcReduction="20000"/>
          </a:bodyPr>
          <a:lstStyle/>
          <a:p>
            <a:r>
              <a:rPr lang="en-US"/>
              <a:t>Key Terms:               </a:t>
            </a:r>
          </a:p>
          <a:p>
            <a:pPr lvl="1"/>
            <a:r>
              <a:rPr lang="en-US"/>
              <a:t>SAP Financial Accounting Module</a:t>
            </a:r>
          </a:p>
          <a:p>
            <a:pPr lvl="1"/>
            <a:r>
              <a:rPr lang="en-US"/>
              <a:t>FI-GL</a:t>
            </a:r>
          </a:p>
          <a:p>
            <a:pPr lvl="1"/>
            <a:r>
              <a:rPr lang="en-US"/>
              <a:t>FI-AR</a:t>
            </a:r>
          </a:p>
          <a:p>
            <a:pPr lvl="1"/>
            <a:r>
              <a:rPr lang="en-US"/>
              <a:t>FI-AP</a:t>
            </a:r>
          </a:p>
          <a:p>
            <a:pPr lvl="1"/>
            <a:r>
              <a:rPr lang="en-US"/>
              <a:t>FI- AA </a:t>
            </a:r>
          </a:p>
          <a:p>
            <a:pPr lvl="1"/>
            <a:r>
              <a:rPr lang="en-US"/>
              <a:t>FI-LC</a:t>
            </a:r>
          </a:p>
          <a:p>
            <a:pPr lvl="1"/>
            <a:r>
              <a:rPr lang="en-US"/>
              <a:t>FI-SL</a:t>
            </a:r>
          </a:p>
          <a:p>
            <a:pPr lvl="1"/>
            <a:r>
              <a:rPr lang="en-US"/>
              <a:t>FI-FM</a:t>
            </a:r>
          </a:p>
          <a:p>
            <a:pPr lvl="1"/>
            <a:r>
              <a:rPr lang="en-US"/>
              <a:t>TR-CM</a:t>
            </a:r>
          </a:p>
          <a:p>
            <a:pPr lvl="1"/>
            <a:r>
              <a:rPr lang="en-US"/>
              <a:t>Integration</a:t>
            </a:r>
          </a:p>
          <a:p>
            <a:pPr lvl="1"/>
            <a:endParaRPr lang="en-US"/>
          </a:p>
        </p:txBody>
      </p:sp>
      <p:graphicFrame>
        <p:nvGraphicFramePr>
          <p:cNvPr id="56325" name="Object 5"/>
          <p:cNvGraphicFramePr>
            <a:graphicFrameLocks noChangeAspect="1"/>
          </p:cNvGraphicFramePr>
          <p:nvPr/>
        </p:nvGraphicFramePr>
        <p:xfrm>
          <a:off x="5046663" y="2470150"/>
          <a:ext cx="3343275" cy="3441700"/>
        </p:xfrm>
        <a:graphic>
          <a:graphicData uri="http://schemas.openxmlformats.org/presentationml/2006/ole">
            <p:oleObj spid="_x0000_s2050" name="Bitmap Image" r:id="rId5" imgW="2048140" imgH="1790602" progId="PBrush">
              <p:embed/>
            </p:oleObj>
          </a:graphicData>
        </a:graphic>
      </p:graphicFrame>
      <p:sp>
        <p:nvSpPr>
          <p:cNvPr id="5" name="Date Placeholder 4"/>
          <p:cNvSpPr>
            <a:spLocks noGrp="1"/>
          </p:cNvSpPr>
          <p:nvPr>
            <p:ph type="dt" sz="half" idx="10"/>
          </p:nvPr>
        </p:nvSpPr>
        <p:spPr/>
        <p:txBody>
          <a:bodyPr/>
          <a:lstStyle/>
          <a:p>
            <a:fld id="{91A06C1E-C371-4DF9-8791-00982E2BCD58}" type="datetime4">
              <a:rPr lang="en-US" smtClean="0"/>
              <a:pPr/>
              <a:t>April 21, 2016</a:t>
            </a:fld>
            <a:endParaRPr lang="en-US"/>
          </a:p>
        </p:txBody>
      </p:sp>
      <p:sp>
        <p:nvSpPr>
          <p:cNvPr id="6" name="Slide Number Placeholder 5"/>
          <p:cNvSpPr>
            <a:spLocks noGrp="1"/>
          </p:cNvSpPr>
          <p:nvPr>
            <p:ph type="sldNum" sz="quarter" idx="12"/>
          </p:nvPr>
        </p:nvSpPr>
        <p:spPr/>
        <p:txBody>
          <a:bodyPr/>
          <a:lstStyle/>
          <a:p>
            <a:fld id="{4D5919E0-169A-407C-B0F4-2751FDE505E3}"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MAHESSUNDARAM , akshayaa_mahes@yahoo.com</a:t>
            </a:r>
            <a:endParaRPr lang="en-US"/>
          </a:p>
        </p:txBody>
      </p:sp>
      <p:pic>
        <p:nvPicPr>
          <p:cNvPr id="8" name="Recorded Sound">
            <a:hlinkClick r:id="" action="ppaction://media"/>
          </p:cNvPr>
          <p:cNvPicPr>
            <a:picLocks noRot="1" noChangeAspect="1"/>
          </p:cNvPicPr>
          <p:nvPr>
            <a:wavAudioFile r:embed="rId2" name="Recorded Sound"/>
          </p:nvPr>
        </p:nvPicPr>
        <p:blipFill>
          <a:blip r:embed="rId6" cstate="print"/>
          <a:stretch>
            <a:fillRect/>
          </a:stretch>
        </p:blipFill>
        <p:spPr>
          <a:xfrm>
            <a:off x="4419600" y="3276600"/>
            <a:ext cx="304800" cy="304800"/>
          </a:xfrm>
          <a:prstGeom prst="rect">
            <a:avLst/>
          </a:prstGeom>
        </p:spPr>
      </p:pic>
    </p:spTree>
  </p:cSld>
  <p:clrMapOvr>
    <a:masterClrMapping/>
  </p:clrMapOvr>
  <p:transition advTm="3709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SAP FI</a:t>
            </a:r>
            <a:endParaRPr lang="en-US" dirty="0"/>
          </a:p>
        </p:txBody>
      </p:sp>
      <p:sp>
        <p:nvSpPr>
          <p:cNvPr id="3" name="Content Placeholder 2"/>
          <p:cNvSpPr>
            <a:spLocks noGrp="1"/>
          </p:cNvSpPr>
          <p:nvPr>
            <p:ph idx="1"/>
          </p:nvPr>
        </p:nvSpPr>
        <p:spPr>
          <a:xfrm>
            <a:off x="-152400" y="1371600"/>
            <a:ext cx="8458200" cy="4754563"/>
          </a:xfrm>
        </p:spPr>
        <p:txBody>
          <a:bodyPr/>
          <a:lstStyle/>
          <a:p>
            <a:endParaRPr lang="en-US" dirty="0"/>
          </a:p>
        </p:txBody>
      </p:sp>
      <p:sp>
        <p:nvSpPr>
          <p:cNvPr id="21" name="Date Placeholder 20"/>
          <p:cNvSpPr>
            <a:spLocks noGrp="1"/>
          </p:cNvSpPr>
          <p:nvPr>
            <p:ph type="dt" sz="half" idx="10"/>
          </p:nvPr>
        </p:nvSpPr>
        <p:spPr/>
        <p:txBody>
          <a:bodyPr/>
          <a:lstStyle/>
          <a:p>
            <a:fld id="{C6D10DB3-B1CA-41B2-9319-EE2451A92D36}" type="datetime4">
              <a:rPr lang="en-US" smtClean="0"/>
              <a:pPr/>
              <a:t>April 21, 2016</a:t>
            </a:fld>
            <a:endParaRPr lang="en-US"/>
          </a:p>
        </p:txBody>
      </p:sp>
      <p:sp>
        <p:nvSpPr>
          <p:cNvPr id="23" name="Footer Placeholder 22"/>
          <p:cNvSpPr>
            <a:spLocks noGrp="1"/>
          </p:cNvSpPr>
          <p:nvPr>
            <p:ph type="ftr" sz="quarter" idx="11"/>
          </p:nvPr>
        </p:nvSpPr>
        <p:spPr/>
        <p:txBody>
          <a:bodyPr/>
          <a:lstStyle/>
          <a:p>
            <a:r>
              <a:rPr lang="en-US" smtClean="0"/>
              <a:t>MAHESSUNDARAM , akshayaa_mahes@yahoo.com</a:t>
            </a:r>
            <a:endParaRPr lang="en-US"/>
          </a:p>
        </p:txBody>
      </p:sp>
      <p:sp>
        <p:nvSpPr>
          <p:cNvPr id="22" name="Slide Number Placeholder 21"/>
          <p:cNvSpPr>
            <a:spLocks noGrp="1"/>
          </p:cNvSpPr>
          <p:nvPr>
            <p:ph type="sldNum" sz="quarter" idx="12"/>
          </p:nvPr>
        </p:nvSpPr>
        <p:spPr/>
        <p:txBody>
          <a:bodyPr/>
          <a:lstStyle/>
          <a:p>
            <a:fld id="{BEA4417E-4E1F-4152-9EFF-BE832A2E6B34}" type="slidenum">
              <a:rPr lang="en-US" smtClean="0"/>
              <a:pPr/>
              <a:t>8</a:t>
            </a:fld>
            <a:endParaRPr lang="en-US"/>
          </a:p>
        </p:txBody>
      </p:sp>
      <p:grpSp>
        <p:nvGrpSpPr>
          <p:cNvPr id="4" name="Group 2"/>
          <p:cNvGrpSpPr>
            <a:grpSpLocks/>
          </p:cNvGrpSpPr>
          <p:nvPr/>
        </p:nvGrpSpPr>
        <p:grpSpPr bwMode="auto">
          <a:xfrm>
            <a:off x="-152400" y="812800"/>
            <a:ext cx="9020175" cy="5232400"/>
            <a:chOff x="93" y="1110"/>
            <a:chExt cx="5682" cy="3296"/>
          </a:xfrm>
        </p:grpSpPr>
        <p:grpSp>
          <p:nvGrpSpPr>
            <p:cNvPr id="5" name="Group 3"/>
            <p:cNvGrpSpPr>
              <a:grpSpLocks/>
            </p:cNvGrpSpPr>
            <p:nvPr/>
          </p:nvGrpSpPr>
          <p:grpSpPr bwMode="auto">
            <a:xfrm>
              <a:off x="93" y="1260"/>
              <a:ext cx="1507" cy="1322"/>
              <a:chOff x="93" y="1260"/>
              <a:chExt cx="1507" cy="1322"/>
            </a:xfrm>
          </p:grpSpPr>
          <p:pic>
            <p:nvPicPr>
              <p:cNvPr id="19" name="Picture 4"/>
              <p:cNvPicPr>
                <a:picLocks noChangeArrowheads="1"/>
              </p:cNvPicPr>
              <p:nvPr/>
            </p:nvPicPr>
            <p:blipFill>
              <a:blip r:embed="rId4" cstate="print"/>
              <a:srcRect/>
              <a:stretch>
                <a:fillRect/>
              </a:stretch>
            </p:blipFill>
            <p:spPr bwMode="auto">
              <a:xfrm>
                <a:off x="93" y="1260"/>
                <a:ext cx="1507" cy="986"/>
              </a:xfrm>
              <a:prstGeom prst="rect">
                <a:avLst/>
              </a:prstGeom>
              <a:noFill/>
              <a:ln w="9525">
                <a:noFill/>
                <a:miter lim="800000"/>
                <a:headEnd/>
                <a:tailEnd/>
              </a:ln>
              <a:effectLst/>
            </p:spPr>
          </p:pic>
          <p:sp>
            <p:nvSpPr>
              <p:cNvPr id="20" name="Rectangle 5"/>
              <p:cNvSpPr>
                <a:spLocks noChangeArrowheads="1"/>
              </p:cNvSpPr>
              <p:nvPr/>
            </p:nvSpPr>
            <p:spPr bwMode="auto">
              <a:xfrm>
                <a:off x="230" y="2294"/>
                <a:ext cx="1183"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Times New Roman" pitchFamily="18" charset="0"/>
                  </a:rPr>
                  <a:t>Stockholders</a:t>
                </a:r>
              </a:p>
            </p:txBody>
          </p:sp>
        </p:grpSp>
        <p:grpSp>
          <p:nvGrpSpPr>
            <p:cNvPr id="6" name="Group 6"/>
            <p:cNvGrpSpPr>
              <a:grpSpLocks/>
            </p:cNvGrpSpPr>
            <p:nvPr/>
          </p:nvGrpSpPr>
          <p:grpSpPr bwMode="auto">
            <a:xfrm>
              <a:off x="3792" y="1110"/>
              <a:ext cx="1983" cy="1040"/>
              <a:chOff x="3792" y="1110"/>
              <a:chExt cx="1983" cy="1040"/>
            </a:xfrm>
          </p:grpSpPr>
          <p:pic>
            <p:nvPicPr>
              <p:cNvPr id="17" name="Picture 7"/>
              <p:cNvPicPr>
                <a:picLocks noChangeArrowheads="1"/>
              </p:cNvPicPr>
              <p:nvPr/>
            </p:nvPicPr>
            <p:blipFill>
              <a:blip r:embed="rId5" cstate="print"/>
              <a:srcRect/>
              <a:stretch>
                <a:fillRect/>
              </a:stretch>
            </p:blipFill>
            <p:spPr bwMode="auto">
              <a:xfrm>
                <a:off x="3792" y="1110"/>
                <a:ext cx="1983" cy="694"/>
              </a:xfrm>
              <a:prstGeom prst="rect">
                <a:avLst/>
              </a:prstGeom>
              <a:noFill/>
              <a:ln w="9525">
                <a:noFill/>
                <a:miter lim="800000"/>
                <a:headEnd/>
                <a:tailEnd/>
              </a:ln>
              <a:effectLst/>
            </p:spPr>
          </p:pic>
          <p:sp>
            <p:nvSpPr>
              <p:cNvPr id="18" name="Rectangle 8"/>
              <p:cNvSpPr>
                <a:spLocks noChangeArrowheads="1"/>
              </p:cNvSpPr>
              <p:nvPr/>
            </p:nvSpPr>
            <p:spPr bwMode="auto">
              <a:xfrm>
                <a:off x="3974" y="1862"/>
                <a:ext cx="1567"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Bankers, Lenders</a:t>
                </a:r>
              </a:p>
            </p:txBody>
          </p:sp>
        </p:grpSp>
        <p:grpSp>
          <p:nvGrpSpPr>
            <p:cNvPr id="7" name="Group 9"/>
            <p:cNvGrpSpPr>
              <a:grpSpLocks/>
            </p:cNvGrpSpPr>
            <p:nvPr/>
          </p:nvGrpSpPr>
          <p:grpSpPr bwMode="auto">
            <a:xfrm>
              <a:off x="230" y="2832"/>
              <a:ext cx="1967" cy="1574"/>
              <a:chOff x="230" y="2832"/>
              <a:chExt cx="1967" cy="1574"/>
            </a:xfrm>
          </p:grpSpPr>
          <p:pic>
            <p:nvPicPr>
              <p:cNvPr id="15" name="Picture 10"/>
              <p:cNvPicPr>
                <a:picLocks noChangeArrowheads="1"/>
              </p:cNvPicPr>
              <p:nvPr/>
            </p:nvPicPr>
            <p:blipFill>
              <a:blip r:embed="rId6" cstate="print"/>
              <a:srcRect/>
              <a:stretch>
                <a:fillRect/>
              </a:stretch>
            </p:blipFill>
            <p:spPr bwMode="auto">
              <a:xfrm>
                <a:off x="333" y="2832"/>
                <a:ext cx="1452" cy="1053"/>
              </a:xfrm>
              <a:prstGeom prst="rect">
                <a:avLst/>
              </a:prstGeom>
              <a:noFill/>
              <a:ln w="9525">
                <a:noFill/>
                <a:miter lim="800000"/>
                <a:headEnd/>
                <a:tailEnd/>
              </a:ln>
              <a:effectLst/>
            </p:spPr>
          </p:pic>
          <p:sp>
            <p:nvSpPr>
              <p:cNvPr id="16" name="Rectangle 11"/>
              <p:cNvSpPr>
                <a:spLocks noChangeArrowheads="1"/>
              </p:cNvSpPr>
              <p:nvPr/>
            </p:nvSpPr>
            <p:spPr bwMode="auto">
              <a:xfrm>
                <a:off x="230" y="3888"/>
                <a:ext cx="1967" cy="518"/>
              </a:xfrm>
              <a:prstGeom prst="rect">
                <a:avLst/>
              </a:prstGeom>
              <a:noFill/>
              <a:ln w="9525">
                <a:noFill/>
                <a:miter lim="800000"/>
                <a:headEnd/>
                <a:tailEnd/>
              </a:ln>
              <a:effectLst/>
            </p:spPr>
            <p:txBody>
              <a:bodyPr lIns="92075" tIns="46038" rIns="92075" bIns="46038">
                <a:spAutoFit/>
              </a:bodyPr>
              <a:lstStyle/>
              <a:p>
                <a:pPr eaLnBrk="0" hangingPunct="0"/>
                <a:r>
                  <a:rPr lang="en-US" sz="2400" b="1">
                    <a:latin typeface="Times New Roman" pitchFamily="18" charset="0"/>
                  </a:rPr>
                  <a:t>IRS, Taxing Authority</a:t>
                </a:r>
              </a:p>
            </p:txBody>
          </p:sp>
        </p:grpSp>
        <p:grpSp>
          <p:nvGrpSpPr>
            <p:cNvPr id="8" name="Group 12"/>
            <p:cNvGrpSpPr>
              <a:grpSpLocks/>
            </p:cNvGrpSpPr>
            <p:nvPr/>
          </p:nvGrpSpPr>
          <p:grpSpPr bwMode="auto">
            <a:xfrm>
              <a:off x="4032" y="2640"/>
              <a:ext cx="1743" cy="1196"/>
              <a:chOff x="4032" y="2640"/>
              <a:chExt cx="1743" cy="1196"/>
            </a:xfrm>
          </p:grpSpPr>
          <p:sp>
            <p:nvSpPr>
              <p:cNvPr id="12" name="Rectangle 13"/>
              <p:cNvSpPr>
                <a:spLocks noChangeArrowheads="1"/>
              </p:cNvSpPr>
              <p:nvPr/>
            </p:nvSpPr>
            <p:spPr bwMode="auto">
              <a:xfrm>
                <a:off x="4102" y="3548"/>
                <a:ext cx="1604"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External Auditors</a:t>
                </a:r>
              </a:p>
            </p:txBody>
          </p:sp>
          <p:pic>
            <p:nvPicPr>
              <p:cNvPr id="13" name="Picture 14"/>
              <p:cNvPicPr>
                <a:picLocks noChangeArrowheads="1"/>
              </p:cNvPicPr>
              <p:nvPr/>
            </p:nvPicPr>
            <p:blipFill>
              <a:blip r:embed="rId7" cstate="print"/>
              <a:srcRect/>
              <a:stretch>
                <a:fillRect/>
              </a:stretch>
            </p:blipFill>
            <p:spPr bwMode="auto">
              <a:xfrm>
                <a:off x="4758" y="2670"/>
                <a:ext cx="1017" cy="729"/>
              </a:xfrm>
              <a:prstGeom prst="rect">
                <a:avLst/>
              </a:prstGeom>
              <a:noFill/>
              <a:ln w="9525">
                <a:noFill/>
                <a:miter lim="800000"/>
                <a:headEnd/>
                <a:tailEnd/>
              </a:ln>
              <a:effectLst/>
            </p:spPr>
          </p:pic>
          <p:pic>
            <p:nvPicPr>
              <p:cNvPr id="14" name="Picture 15"/>
              <p:cNvPicPr>
                <a:picLocks noChangeArrowheads="1"/>
              </p:cNvPicPr>
              <p:nvPr/>
            </p:nvPicPr>
            <p:blipFill>
              <a:blip r:embed="rId8" cstate="print"/>
              <a:srcRect/>
              <a:stretch>
                <a:fillRect/>
              </a:stretch>
            </p:blipFill>
            <p:spPr bwMode="auto">
              <a:xfrm>
                <a:off x="4032" y="2640"/>
                <a:ext cx="702" cy="917"/>
              </a:xfrm>
              <a:prstGeom prst="rect">
                <a:avLst/>
              </a:prstGeom>
              <a:noFill/>
              <a:ln w="9525">
                <a:noFill/>
                <a:miter lim="800000"/>
                <a:headEnd/>
                <a:tailEnd/>
              </a:ln>
              <a:effectLst/>
            </p:spPr>
          </p:pic>
        </p:grpSp>
        <p:grpSp>
          <p:nvGrpSpPr>
            <p:cNvPr id="9" name="Group 16"/>
            <p:cNvGrpSpPr>
              <a:grpSpLocks/>
            </p:cNvGrpSpPr>
            <p:nvPr/>
          </p:nvGrpSpPr>
          <p:grpSpPr bwMode="auto">
            <a:xfrm>
              <a:off x="2352" y="3131"/>
              <a:ext cx="1552" cy="1188"/>
              <a:chOff x="2352" y="3131"/>
              <a:chExt cx="1552" cy="1188"/>
            </a:xfrm>
          </p:grpSpPr>
          <p:sp>
            <p:nvSpPr>
              <p:cNvPr id="10" name="Rectangle 17"/>
              <p:cNvSpPr>
                <a:spLocks noChangeArrowheads="1"/>
              </p:cNvSpPr>
              <p:nvPr/>
            </p:nvSpPr>
            <p:spPr bwMode="auto">
              <a:xfrm>
                <a:off x="2870" y="4031"/>
                <a:ext cx="490" cy="288"/>
              </a:xfrm>
              <a:prstGeom prst="rect">
                <a:avLst/>
              </a:prstGeom>
              <a:noFill/>
              <a:ln w="9525">
                <a:noFill/>
                <a:miter lim="800000"/>
                <a:headEnd/>
                <a:tailEnd/>
              </a:ln>
              <a:effectLst/>
            </p:spPr>
            <p:txBody>
              <a:bodyPr wrap="none" lIns="92075" tIns="46038" rIns="92075" bIns="46038">
                <a:spAutoFit/>
              </a:bodyPr>
              <a:lstStyle/>
              <a:p>
                <a:pPr eaLnBrk="0" hangingPunct="0"/>
                <a:r>
                  <a:rPr lang="en-US" sz="2400" b="1">
                    <a:latin typeface="Times New Roman" pitchFamily="18" charset="0"/>
                  </a:rPr>
                  <a:t>SEC</a:t>
                </a:r>
              </a:p>
            </p:txBody>
          </p:sp>
          <p:pic>
            <p:nvPicPr>
              <p:cNvPr id="11" name="Picture 18"/>
              <p:cNvPicPr>
                <a:picLocks noChangeArrowheads="1"/>
              </p:cNvPicPr>
              <p:nvPr/>
            </p:nvPicPr>
            <p:blipFill>
              <a:blip r:embed="rId9" cstate="print"/>
              <a:srcRect/>
              <a:stretch>
                <a:fillRect/>
              </a:stretch>
            </p:blipFill>
            <p:spPr bwMode="auto">
              <a:xfrm>
                <a:off x="2352" y="3131"/>
                <a:ext cx="1552" cy="957"/>
              </a:xfrm>
              <a:prstGeom prst="rect">
                <a:avLst/>
              </a:prstGeom>
              <a:noFill/>
              <a:ln w="9525">
                <a:noFill/>
                <a:miter lim="800000"/>
                <a:headEnd/>
                <a:tailEnd/>
              </a:ln>
              <a:effectLst/>
            </p:spPr>
          </p:pic>
        </p:grpSp>
      </p:grpSp>
      <p:pic>
        <p:nvPicPr>
          <p:cNvPr id="24" name="Recorded Sound">
            <a:hlinkClick r:id="" action="ppaction://media"/>
          </p:cNvPr>
          <p:cNvPicPr>
            <a:picLocks noRot="1" noChangeAspect="1"/>
          </p:cNvPicPr>
          <p:nvPr>
            <a:wavAudioFile r:embed="rId2" name="Recorded Sound"/>
          </p:nvPr>
        </p:nvPicPr>
        <p:blipFill>
          <a:blip r:embed="rId10" cstate="print"/>
          <a:stretch>
            <a:fillRect/>
          </a:stretch>
        </p:blipFill>
        <p:spPr>
          <a:xfrm>
            <a:off x="4419600" y="3276600"/>
            <a:ext cx="304800" cy="304800"/>
          </a:xfrm>
          <a:prstGeom prst="rect">
            <a:avLst/>
          </a:prstGeom>
        </p:spPr>
      </p:pic>
    </p:spTree>
    <p:custDataLst>
      <p:tags r:id="rId1"/>
    </p:custDataLst>
  </p:cSld>
  <p:clrMapOvr>
    <a:masterClrMapping/>
  </p:clrMapOvr>
  <p:transition advTm="2979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2524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SAP FI</a:t>
            </a:r>
            <a:endParaRPr lang="en-US" dirty="0"/>
          </a:p>
        </p:txBody>
      </p:sp>
      <p:sp>
        <p:nvSpPr>
          <p:cNvPr id="3" name="Content Placeholder 2"/>
          <p:cNvSpPr>
            <a:spLocks noGrp="1"/>
          </p:cNvSpPr>
          <p:nvPr>
            <p:ph idx="1"/>
          </p:nvPr>
        </p:nvSpPr>
        <p:spPr/>
        <p:txBody>
          <a:bodyPr/>
          <a:lstStyle/>
          <a:p>
            <a:endParaRPr lang="en-US" dirty="0"/>
          </a:p>
        </p:txBody>
      </p:sp>
      <p:sp>
        <p:nvSpPr>
          <p:cNvPr id="8" name="Date Placeholder 7"/>
          <p:cNvSpPr>
            <a:spLocks noGrp="1"/>
          </p:cNvSpPr>
          <p:nvPr>
            <p:ph type="dt" sz="half" idx="10"/>
          </p:nvPr>
        </p:nvSpPr>
        <p:spPr/>
        <p:txBody>
          <a:bodyPr/>
          <a:lstStyle/>
          <a:p>
            <a:fld id="{179E57BC-7B1D-4FE9-948A-F1B48DF47E73}" type="datetime4">
              <a:rPr lang="en-US" smtClean="0"/>
              <a:pPr/>
              <a:t>April 21, 2016</a:t>
            </a:fld>
            <a:endParaRPr lang="en-US"/>
          </a:p>
        </p:txBody>
      </p:sp>
      <p:sp>
        <p:nvSpPr>
          <p:cNvPr id="10" name="Footer Placeholder 9"/>
          <p:cNvSpPr>
            <a:spLocks noGrp="1"/>
          </p:cNvSpPr>
          <p:nvPr>
            <p:ph type="ftr" sz="quarter" idx="11"/>
          </p:nvPr>
        </p:nvSpPr>
        <p:spPr/>
        <p:txBody>
          <a:bodyPr/>
          <a:lstStyle/>
          <a:p>
            <a:r>
              <a:rPr lang="en-US" smtClean="0"/>
              <a:t>MAHESSUNDARAM , akshayaa_mahes@yahoo.com</a:t>
            </a:r>
            <a:endParaRPr lang="en-US"/>
          </a:p>
        </p:txBody>
      </p:sp>
      <p:sp>
        <p:nvSpPr>
          <p:cNvPr id="9" name="Slide Number Placeholder 8"/>
          <p:cNvSpPr>
            <a:spLocks noGrp="1"/>
          </p:cNvSpPr>
          <p:nvPr>
            <p:ph type="sldNum" sz="quarter" idx="12"/>
          </p:nvPr>
        </p:nvSpPr>
        <p:spPr/>
        <p:txBody>
          <a:bodyPr/>
          <a:lstStyle/>
          <a:p>
            <a:fld id="{BEA4417E-4E1F-4152-9EFF-BE832A2E6B34}" type="slidenum">
              <a:rPr lang="en-US" smtClean="0"/>
              <a:pPr/>
              <a:t>9</a:t>
            </a:fld>
            <a:endParaRPr lang="en-US"/>
          </a:p>
        </p:txBody>
      </p:sp>
      <p:pic>
        <p:nvPicPr>
          <p:cNvPr id="4" name="Picture 2"/>
          <p:cNvPicPr>
            <a:picLocks noChangeArrowheads="1"/>
          </p:cNvPicPr>
          <p:nvPr/>
        </p:nvPicPr>
        <p:blipFill>
          <a:blip r:embed="rId3" cstate="print"/>
          <a:srcRect/>
          <a:stretch>
            <a:fillRect/>
          </a:stretch>
        </p:blipFill>
        <p:spPr bwMode="auto">
          <a:xfrm>
            <a:off x="-381000" y="1524000"/>
            <a:ext cx="7315200" cy="5029200"/>
          </a:xfrm>
          <a:prstGeom prst="rect">
            <a:avLst/>
          </a:prstGeom>
          <a:noFill/>
          <a:ln w="9525">
            <a:noFill/>
            <a:miter lim="800000"/>
            <a:headEnd/>
            <a:tailEnd/>
          </a:ln>
          <a:effectLst/>
        </p:spPr>
      </p:pic>
      <p:sp>
        <p:nvSpPr>
          <p:cNvPr id="5" name="Rectangle 3"/>
          <p:cNvSpPr>
            <a:spLocks noChangeArrowheads="1"/>
          </p:cNvSpPr>
          <p:nvPr/>
        </p:nvSpPr>
        <p:spPr bwMode="auto">
          <a:xfrm>
            <a:off x="2286000" y="2057400"/>
            <a:ext cx="3649012" cy="708528"/>
          </a:xfrm>
          <a:prstGeom prst="rect">
            <a:avLst/>
          </a:prstGeom>
          <a:noFill/>
          <a:ln w="9525">
            <a:noFill/>
            <a:miter lim="800000"/>
            <a:headEnd/>
            <a:tailEnd/>
          </a:ln>
          <a:effectLst/>
        </p:spPr>
        <p:txBody>
          <a:bodyPr wrap="none" lIns="92075" tIns="46038" rIns="92075" bIns="46038">
            <a:spAutoFit/>
          </a:bodyPr>
          <a:lstStyle/>
          <a:p>
            <a:pPr eaLnBrk="0" hangingPunct="0"/>
            <a:r>
              <a:rPr lang="en-US" sz="4000" b="1" dirty="0">
                <a:solidFill>
                  <a:schemeClr val="bg2"/>
                </a:solidFill>
                <a:latin typeface="Times New Roman" pitchFamily="18" charset="0"/>
              </a:rPr>
              <a:t>G/L Reporting  </a:t>
            </a:r>
          </a:p>
        </p:txBody>
      </p:sp>
      <p:sp>
        <p:nvSpPr>
          <p:cNvPr id="6" name="Rectangle 4"/>
          <p:cNvSpPr>
            <a:spLocks noChangeArrowheads="1"/>
          </p:cNvSpPr>
          <p:nvPr/>
        </p:nvSpPr>
        <p:spPr bwMode="auto">
          <a:xfrm>
            <a:off x="2651125" y="2700338"/>
            <a:ext cx="3368675" cy="2406650"/>
          </a:xfrm>
          <a:prstGeom prst="rect">
            <a:avLst/>
          </a:prstGeom>
          <a:noFill/>
          <a:ln w="9525">
            <a:noFill/>
            <a:miter lim="800000"/>
            <a:headEnd/>
            <a:tailEnd/>
          </a:ln>
          <a:effectLst/>
        </p:spPr>
        <p:txBody>
          <a:bodyPr lIns="92075" tIns="46038" rIns="92075" bIns="46038">
            <a:spAutoFit/>
          </a:bodyPr>
          <a:lstStyle/>
          <a:p>
            <a:pPr marL="346075" indent="-346075" eaLnBrk="0" hangingPunct="0"/>
            <a:r>
              <a:rPr lang="en-US" sz="2800" b="1" dirty="0">
                <a:solidFill>
                  <a:schemeClr val="bg2"/>
                </a:solidFill>
                <a:latin typeface="Times New Roman" pitchFamily="18" charset="0"/>
              </a:rPr>
              <a:t>Legal or external </a:t>
            </a:r>
          </a:p>
          <a:p>
            <a:pPr marL="346075" indent="-346075" eaLnBrk="0" hangingPunct="0"/>
            <a:r>
              <a:rPr lang="en-US" sz="2800" b="1" dirty="0">
                <a:solidFill>
                  <a:schemeClr val="bg2"/>
                </a:solidFill>
                <a:latin typeface="Times New Roman" pitchFamily="18" charset="0"/>
              </a:rPr>
              <a:t>reporting</a:t>
            </a:r>
          </a:p>
          <a:p>
            <a:pPr marL="346075" indent="-346075" eaLnBrk="0" hangingPunct="0">
              <a:buFontTx/>
              <a:buChar char="•"/>
            </a:pPr>
            <a:r>
              <a:rPr lang="en-US" sz="2400" b="1" dirty="0">
                <a:solidFill>
                  <a:schemeClr val="bg2"/>
                </a:solidFill>
                <a:latin typeface="Times New Roman" pitchFamily="18" charset="0"/>
              </a:rPr>
              <a:t>Balance sheet</a:t>
            </a:r>
          </a:p>
          <a:p>
            <a:pPr marL="346075" indent="-346075" eaLnBrk="0" hangingPunct="0">
              <a:buFontTx/>
              <a:buChar char="•"/>
            </a:pPr>
            <a:r>
              <a:rPr lang="en-US" sz="2400" b="1" dirty="0">
                <a:solidFill>
                  <a:schemeClr val="bg2"/>
                </a:solidFill>
                <a:latin typeface="Times New Roman" pitchFamily="18" charset="0"/>
              </a:rPr>
              <a:t>Income Statement</a:t>
            </a:r>
          </a:p>
          <a:p>
            <a:pPr marL="346075" indent="-346075" eaLnBrk="0" hangingPunct="0">
              <a:buFontTx/>
              <a:buChar char="•"/>
            </a:pPr>
            <a:r>
              <a:rPr lang="en-US" sz="2400" b="1" dirty="0">
                <a:solidFill>
                  <a:schemeClr val="bg2"/>
                </a:solidFill>
                <a:latin typeface="Times New Roman" pitchFamily="18" charset="0"/>
              </a:rPr>
              <a:t>Statement of Financial Position</a:t>
            </a:r>
          </a:p>
        </p:txBody>
      </p:sp>
      <p:sp>
        <p:nvSpPr>
          <p:cNvPr id="7" name="Rectangle 5"/>
          <p:cNvSpPr txBox="1">
            <a:spLocks noChangeArrowheads="1"/>
          </p:cNvSpPr>
          <p:nvPr/>
        </p:nvSpPr>
        <p:spPr>
          <a:xfrm>
            <a:off x="-1524000" y="381000"/>
            <a:ext cx="8915400" cy="1143000"/>
          </a:xfrm>
          <a:prstGeom prst="rect">
            <a:avLst/>
          </a:prstGeom>
          <a:noFill/>
          <a:ln/>
        </p:spPr>
        <p:txBody>
          <a:bodyPr vert="horz" lIns="92075" tIns="46038" rIns="92075" bIns="46038"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Financial Accounting</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spTree>
  </p:cSld>
  <p:clrMapOvr>
    <a:masterClrMapping/>
  </p:clrMapOvr>
  <p:transition advTm="2574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4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Custom 1">
      <a:dk1>
        <a:srgbClr val="7030A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Narkisi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632</Words>
  <Application>Microsoft Office PowerPoint</Application>
  <PresentationFormat>On-screen Show (4:3)</PresentationFormat>
  <Paragraphs>152</Paragraphs>
  <Slides>13</Slides>
  <Notes>7</Notes>
  <HiddenSlides>0</HiddenSlides>
  <MMClips>12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Bitmap Image</vt:lpstr>
      <vt:lpstr>Introduction to SAP FICO  </vt:lpstr>
      <vt:lpstr>Chapter 1 Overview of the FI Module</vt:lpstr>
      <vt:lpstr>Slide 3</vt:lpstr>
      <vt:lpstr>Introduction to SAP FI</vt:lpstr>
      <vt:lpstr>Accounts Receivable (FI-AR)</vt:lpstr>
      <vt:lpstr>Accounts Payable (FI-AP)</vt:lpstr>
      <vt:lpstr>Overview of the FI Module -Chapter Summary</vt:lpstr>
      <vt:lpstr>Introduction to SAP FI</vt:lpstr>
      <vt:lpstr>Introduction to SAP FI</vt:lpstr>
      <vt:lpstr>Slide 10</vt:lpstr>
      <vt:lpstr>Controlling </vt:lpstr>
      <vt:lpstr>Introduction to SAP FI</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32</cp:revision>
  <dcterms:created xsi:type="dcterms:W3CDTF">2016-04-02T06:05:30Z</dcterms:created>
  <dcterms:modified xsi:type="dcterms:W3CDTF">2016-04-21T14:29:22Z</dcterms:modified>
</cp:coreProperties>
</file>